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2"/>
  </p:notesMasterIdLst>
  <p:sldIdLst>
    <p:sldId id="256" r:id="rId2"/>
    <p:sldId id="317" r:id="rId3"/>
    <p:sldId id="322" r:id="rId4"/>
    <p:sldId id="318" r:id="rId5"/>
    <p:sldId id="323" r:id="rId6"/>
    <p:sldId id="324" r:id="rId7"/>
    <p:sldId id="319" r:id="rId8"/>
    <p:sldId id="257" r:id="rId9"/>
    <p:sldId id="271" r:id="rId10"/>
    <p:sldId id="258" r:id="rId11"/>
    <p:sldId id="268" r:id="rId12"/>
    <p:sldId id="259" r:id="rId13"/>
    <p:sldId id="260" r:id="rId14"/>
    <p:sldId id="261" r:id="rId15"/>
    <p:sldId id="270" r:id="rId16"/>
    <p:sldId id="269" r:id="rId17"/>
    <p:sldId id="272" r:id="rId18"/>
    <p:sldId id="262" r:id="rId19"/>
    <p:sldId id="277" r:id="rId20"/>
    <p:sldId id="276" r:id="rId21"/>
    <p:sldId id="278" r:id="rId22"/>
    <p:sldId id="279" r:id="rId23"/>
    <p:sldId id="263" r:id="rId24"/>
    <p:sldId id="281" r:id="rId25"/>
    <p:sldId id="282" r:id="rId26"/>
    <p:sldId id="283" r:id="rId27"/>
    <p:sldId id="305" r:id="rId28"/>
    <p:sldId id="274" r:id="rId29"/>
    <p:sldId id="280" r:id="rId30"/>
    <p:sldId id="273" r:id="rId31"/>
    <p:sldId id="275" r:id="rId32"/>
    <p:sldId id="264" r:id="rId33"/>
    <p:sldId id="306" r:id="rId34"/>
    <p:sldId id="265" r:id="rId35"/>
    <p:sldId id="290" r:id="rId36"/>
    <p:sldId id="291" r:id="rId37"/>
    <p:sldId id="292" r:id="rId38"/>
    <p:sldId id="284" r:id="rId39"/>
    <p:sldId id="285" r:id="rId40"/>
    <p:sldId id="293" r:id="rId41"/>
    <p:sldId id="294" r:id="rId42"/>
    <p:sldId id="307" r:id="rId43"/>
    <p:sldId id="308" r:id="rId44"/>
    <p:sldId id="309" r:id="rId45"/>
    <p:sldId id="310" r:id="rId46"/>
    <p:sldId id="311" r:id="rId47"/>
    <p:sldId id="312" r:id="rId48"/>
    <p:sldId id="313" r:id="rId49"/>
    <p:sldId id="314" r:id="rId50"/>
    <p:sldId id="315" r:id="rId51"/>
    <p:sldId id="316" r:id="rId52"/>
    <p:sldId id="295" r:id="rId53"/>
    <p:sldId id="296" r:id="rId54"/>
    <p:sldId id="297" r:id="rId55"/>
    <p:sldId id="298" r:id="rId56"/>
    <p:sldId id="266" r:id="rId57"/>
    <p:sldId id="286" r:id="rId58"/>
    <p:sldId id="287" r:id="rId59"/>
    <p:sldId id="288" r:id="rId60"/>
    <p:sldId id="28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g, Tiangen (NIH/NCI) [F]" initials="CT([" lastIdx="1" clrIdx="0">
    <p:extLst>
      <p:ext uri="{19B8F6BF-5375-455C-9EA6-DF929625EA0E}">
        <p15:presenceInfo xmlns:p15="http://schemas.microsoft.com/office/powerpoint/2012/main" userId="S::changt7@nih.gov::068d31b7-40e5-4950-ad93-45e116d81e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E8E1"/>
    <a:srgbClr val="0432FF"/>
    <a:srgbClr val="172CC7"/>
    <a:srgbClr val="EEADDA"/>
    <a:srgbClr val="C5E9EF"/>
    <a:srgbClr val="C80000"/>
    <a:srgbClr val="FBE5D6"/>
    <a:srgbClr val="DB0215"/>
    <a:srgbClr val="79ADD2"/>
    <a:srgbClr val="80C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0" autoAdjust="0"/>
    <p:restoredTop sz="96646" autoAdjust="0"/>
  </p:normalViewPr>
  <p:slideViewPr>
    <p:cSldViewPr snapToGrid="0">
      <p:cViewPr varScale="1">
        <p:scale>
          <a:sx n="128" d="100"/>
          <a:sy n="128" d="100"/>
        </p:scale>
        <p:origin x="704" y="17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CF6A7-BC62-48E7-BB8D-1F822606BBD3}" type="datetimeFigureOut">
              <a:rPr lang="en-US" smtClean="0"/>
              <a:t>7/16/23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C0B3C-60AB-4F21-888B-813957B2285F}" type="slidenum">
              <a:rPr lang="en-US" smtClean="0"/>
              <a:t>‹#›</a:t>
            </a:fld>
            <a:endParaRPr lang="en-US"/>
          </a:p>
        </p:txBody>
      </p:sp>
    </p:spTree>
    <p:extLst>
      <p:ext uri="{BB962C8B-B14F-4D97-AF65-F5344CB8AC3E}">
        <p14:creationId xmlns:p14="http://schemas.microsoft.com/office/powerpoint/2010/main" val="240336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Hi everyone, today I will present our recent work on predict pan-cancer ICB response using machine learning.</a:t>
            </a:r>
          </a:p>
        </p:txBody>
      </p:sp>
      <p:sp>
        <p:nvSpPr>
          <p:cNvPr id="4" name="灯片编号占位符 3"/>
          <p:cNvSpPr>
            <a:spLocks noGrp="1"/>
          </p:cNvSpPr>
          <p:nvPr>
            <p:ph type="sldNum" sz="quarter" idx="10"/>
          </p:nvPr>
        </p:nvSpPr>
        <p:spPr/>
        <p:txBody>
          <a:bodyPr/>
          <a:lstStyle/>
          <a:p>
            <a:fld id="{45BC0B3C-60AB-4F21-888B-813957B2285F}" type="slidenum">
              <a:rPr lang="en-US" smtClean="0"/>
              <a:t>1</a:t>
            </a:fld>
            <a:endParaRPr lang="en-US"/>
          </a:p>
        </p:txBody>
      </p:sp>
    </p:spTree>
    <p:extLst>
      <p:ext uri="{BB962C8B-B14F-4D97-AF65-F5344CB8AC3E}">
        <p14:creationId xmlns:p14="http://schemas.microsoft.com/office/powerpoint/2010/main" val="3793880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37475835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10560058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215119581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17706360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0779943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3734A2-37A3-432A-B91B-C57F6C6AADF7}" type="datetime1">
              <a:rPr lang="en-US" smtClean="0"/>
              <a:t>7/16/23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14941113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3734A2-37A3-432A-B91B-C57F6C6AADF7}" type="datetime1">
              <a:rPr lang="en-US" smtClean="0"/>
              <a:t>7/16/23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57091828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3734A2-37A3-432A-B91B-C57F6C6AADF7}" type="datetime1">
              <a:rPr lang="en-US" smtClean="0"/>
              <a:t>7/16/23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157167224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734A2-37A3-432A-B91B-C57F6C6AADF7}" type="datetime1">
              <a:rPr lang="en-US" smtClean="0"/>
              <a:t>7/16/23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5681046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3734A2-37A3-432A-B91B-C57F6C6AADF7}" type="datetime1">
              <a:rPr lang="en-US" smtClean="0"/>
              <a:t>7/16/23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5137320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3734A2-37A3-432A-B91B-C57F6C6AADF7}" type="datetime1">
              <a:rPr lang="en-US" smtClean="0"/>
              <a:t>7/16/23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2258019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734A2-37A3-432A-B91B-C57F6C6AADF7}" type="datetime1">
              <a:rPr lang="en-US" smtClean="0"/>
              <a:t>7/16/23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69837-3143-44FA-94C6-B5220B265883}" type="slidenum">
              <a:rPr lang="en-US" smtClean="0"/>
              <a:t>‹#›</a:t>
            </a:fld>
            <a:endParaRPr lang="en-US"/>
          </a:p>
        </p:txBody>
      </p:sp>
    </p:spTree>
    <p:extLst>
      <p:ext uri="{BB962C8B-B14F-4D97-AF65-F5344CB8AC3E}">
        <p14:creationId xmlns:p14="http://schemas.microsoft.com/office/powerpoint/2010/main" val="32523525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698560"/>
            <a:ext cx="9143999" cy="3663891"/>
          </a:xfrm>
        </p:spPr>
        <p:txBody>
          <a:bodyPr>
            <a:normAutofit/>
          </a:bodyPr>
          <a:lstStyle/>
          <a:p>
            <a:pPr algn="l"/>
            <a:r>
              <a:rPr lang="en-US" b="1" dirty="0">
                <a:solidFill>
                  <a:schemeClr val="bg1">
                    <a:lumMod val="75000"/>
                  </a:schemeClr>
                </a:solidFill>
                <a:latin typeface="Arial" panose="020B0604020202020204" pitchFamily="34" charset="0"/>
                <a:cs typeface="Arial" panose="020B0604020202020204" pitchFamily="34" charset="0"/>
              </a:rPr>
              <a:t>Work Report</a:t>
            </a:r>
            <a:br>
              <a:rPr lang="en-US" dirty="0">
                <a:solidFill>
                  <a:schemeClr val="bg1">
                    <a:lumMod val="75000"/>
                  </a:schemeClr>
                </a:solidFill>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Reproducibility report of PENCIL</a:t>
            </a:r>
            <a:endParaRPr lang="en-US" b="1" dirty="0">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765314" y="5175437"/>
            <a:ext cx="9055664" cy="1401024"/>
          </a:xfrm>
        </p:spPr>
        <p:txBody>
          <a:bodyPr/>
          <a:lstStyle/>
          <a:p>
            <a:pPr algn="r"/>
            <a:r>
              <a:rPr lang="en-US" dirty="0">
                <a:latin typeface="Arial" panose="020B0604020202020204" pitchFamily="34" charset="0"/>
                <a:cs typeface="Arial" panose="020B0604020202020204" pitchFamily="34" charset="0"/>
              </a:rPr>
              <a:t>Yingying Cao, Tiangen </a:t>
            </a:r>
            <a:r>
              <a:rPr lang="en-US" altLang="zh-CN" dirty="0">
                <a:latin typeface="Arial" panose="020B0604020202020204" pitchFamily="34" charset="0"/>
                <a:cs typeface="Arial" panose="020B0604020202020204" pitchFamily="34" charset="0"/>
              </a:rPr>
              <a:t>Chang, Sahil </a:t>
            </a:r>
            <a:r>
              <a:rPr lang="en-US" altLang="zh-CN" dirty="0" err="1">
                <a:latin typeface="Arial" panose="020B0604020202020204" pitchFamily="34" charset="0"/>
                <a:cs typeface="Arial" panose="020B0604020202020204" pitchFamily="34" charset="0"/>
              </a:rPr>
              <a:t>Sahni</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Eytan</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Ruppin</a:t>
            </a:r>
            <a:endParaRPr lang="en-US" altLang="zh-CN" dirty="0">
              <a:latin typeface="Arial" panose="020B0604020202020204" pitchFamily="34" charset="0"/>
              <a:cs typeface="Arial" panose="020B0604020202020204" pitchFamily="34" charset="0"/>
            </a:endParaRPr>
          </a:p>
          <a:p>
            <a:pPr algn="r"/>
            <a:r>
              <a:rPr lang="en-US" dirty="0">
                <a:latin typeface="Arial" panose="020B0604020202020204" pitchFamily="34" charset="0"/>
                <a:cs typeface="Arial" panose="020B0604020202020204" pitchFamily="34" charset="0"/>
              </a:rPr>
              <a:t>Jul 10, 2023</a:t>
            </a:r>
          </a:p>
        </p:txBody>
      </p:sp>
    </p:spTree>
    <p:extLst>
      <p:ext uri="{BB962C8B-B14F-4D97-AF65-F5344CB8AC3E}">
        <p14:creationId xmlns:p14="http://schemas.microsoft.com/office/powerpoint/2010/main" val="802025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Planned results for the manuscript</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dirty="0"/>
              <a:t>1. Ratio between phenotype-related cells (yes/no) may be used to predict phenotype of a patient (e.g. ICB response)</a:t>
            </a:r>
          </a:p>
          <a:p>
            <a:r>
              <a:rPr lang="en-US" dirty="0"/>
              <a:t>2. Marker gene analysis of phenotype-related cells</a:t>
            </a:r>
          </a:p>
          <a:p>
            <a:r>
              <a:rPr lang="en-US" dirty="0"/>
              <a:t>3. functional (GO/pathway) analysis of genes/cells</a:t>
            </a:r>
          </a:p>
          <a:p>
            <a:r>
              <a:rPr lang="en-US" dirty="0"/>
              <a:t>4. Optional: Compare with intuitive methods such as counting the cells from R/NR in each cluster and identify phenotype-related clusters and the marker genes</a:t>
            </a:r>
          </a:p>
          <a:p>
            <a:endParaRPr lang="en-US" dirty="0"/>
          </a:p>
          <a:p>
            <a:endParaRPr lang="en-US" dirty="0"/>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10</a:t>
            </a:fld>
            <a:endParaRPr lang="en-US"/>
          </a:p>
        </p:txBody>
      </p:sp>
    </p:spTree>
    <p:extLst>
      <p:ext uri="{BB962C8B-B14F-4D97-AF65-F5344CB8AC3E}">
        <p14:creationId xmlns:p14="http://schemas.microsoft.com/office/powerpoint/2010/main" val="120187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Idea</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b="1" dirty="0"/>
              <a:t>Predicting phenotype using phenotype-related cells</a:t>
            </a:r>
          </a:p>
          <a:p>
            <a:pPr lvl="1"/>
            <a:r>
              <a:rPr lang="en-US" dirty="0"/>
              <a:t>1. Regarding GSE120575, there are 44 samples. Using 30 to train the model, 14 to evaluate the predictive power. Stratifying R/NR during train/test splitting. </a:t>
            </a:r>
          </a:p>
          <a:p>
            <a:pPr lvl="1"/>
            <a:r>
              <a:rPr lang="en-US" dirty="0"/>
              <a:t>2. </a:t>
            </a:r>
          </a:p>
          <a:p>
            <a:r>
              <a:rPr lang="en-US" dirty="0"/>
              <a:t>s</a:t>
            </a:r>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11</a:t>
            </a:fld>
            <a:endParaRPr lang="en-US"/>
          </a:p>
        </p:txBody>
      </p:sp>
    </p:spTree>
    <p:extLst>
      <p:ext uri="{BB962C8B-B14F-4D97-AF65-F5344CB8AC3E}">
        <p14:creationId xmlns:p14="http://schemas.microsoft.com/office/powerpoint/2010/main" val="1345521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12</a:t>
            </a:fld>
            <a:endParaRPr lang="en-US"/>
          </a:p>
        </p:txBody>
      </p:sp>
      <p:pic>
        <p:nvPicPr>
          <p:cNvPr id="6" name="Picture 5">
            <a:extLst>
              <a:ext uri="{FF2B5EF4-FFF2-40B4-BE49-F238E27FC236}">
                <a16:creationId xmlns:a16="http://schemas.microsoft.com/office/drawing/2014/main" id="{B1B4350F-9BC7-D09B-C30D-DF417F524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907160"/>
            <a:ext cx="5029200" cy="4318000"/>
          </a:xfrm>
          <a:prstGeom prst="rect">
            <a:avLst/>
          </a:prstGeom>
        </p:spPr>
      </p:pic>
      <p:pic>
        <p:nvPicPr>
          <p:cNvPr id="8" name="Picture 7">
            <a:extLst>
              <a:ext uri="{FF2B5EF4-FFF2-40B4-BE49-F238E27FC236}">
                <a16:creationId xmlns:a16="http://schemas.microsoft.com/office/drawing/2014/main" id="{5A13F602-BEAC-F93F-FB2A-E614A0DC6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84" y="907160"/>
            <a:ext cx="5029200" cy="4318000"/>
          </a:xfrm>
          <a:prstGeom prst="rect">
            <a:avLst/>
          </a:prstGeom>
        </p:spPr>
      </p:pic>
      <p:sp>
        <p:nvSpPr>
          <p:cNvPr id="9" name="TextBox 8">
            <a:extLst>
              <a:ext uri="{FF2B5EF4-FFF2-40B4-BE49-F238E27FC236}">
                <a16:creationId xmlns:a16="http://schemas.microsoft.com/office/drawing/2014/main" id="{2685BE39-EBB5-C303-8DAF-634248DA9525}"/>
              </a:ext>
            </a:extLst>
          </p:cNvPr>
          <p:cNvSpPr txBox="1"/>
          <p:nvPr/>
        </p:nvSpPr>
        <p:spPr>
          <a:xfrm>
            <a:off x="1828800" y="5486400"/>
            <a:ext cx="3092963" cy="369332"/>
          </a:xfrm>
          <a:prstGeom prst="rect">
            <a:avLst/>
          </a:prstGeom>
          <a:noFill/>
        </p:spPr>
        <p:txBody>
          <a:bodyPr wrap="none" rtlCol="0">
            <a:spAutoFit/>
          </a:bodyPr>
          <a:lstStyle/>
          <a:p>
            <a:r>
              <a:rPr lang="en-US" dirty="0"/>
              <a:t>New pipeline (8056 CD8T cells)</a:t>
            </a:r>
          </a:p>
        </p:txBody>
      </p:sp>
      <p:sp>
        <p:nvSpPr>
          <p:cNvPr id="10" name="TextBox 9">
            <a:extLst>
              <a:ext uri="{FF2B5EF4-FFF2-40B4-BE49-F238E27FC236}">
                <a16:creationId xmlns:a16="http://schemas.microsoft.com/office/drawing/2014/main" id="{17E43059-6633-B1AE-C219-9A87A111EF4E}"/>
              </a:ext>
            </a:extLst>
          </p:cNvPr>
          <p:cNvSpPr txBox="1"/>
          <p:nvPr/>
        </p:nvSpPr>
        <p:spPr>
          <a:xfrm>
            <a:off x="7557052" y="5486400"/>
            <a:ext cx="3191899" cy="369332"/>
          </a:xfrm>
          <a:prstGeom prst="rect">
            <a:avLst/>
          </a:prstGeom>
          <a:noFill/>
        </p:spPr>
        <p:txBody>
          <a:bodyPr wrap="none" rtlCol="0">
            <a:spAutoFit/>
          </a:bodyPr>
          <a:lstStyle/>
          <a:p>
            <a:r>
              <a:rPr lang="en-US" dirty="0"/>
              <a:t>Original paper (6350 CD8T cells)</a:t>
            </a:r>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3345147" cy="369332"/>
          </a:xfrm>
          <a:prstGeom prst="rect">
            <a:avLst/>
          </a:prstGeom>
          <a:noFill/>
        </p:spPr>
        <p:txBody>
          <a:bodyPr wrap="none" rtlCol="0">
            <a:spAutoFit/>
          </a:bodyPr>
          <a:lstStyle/>
          <a:p>
            <a:r>
              <a:rPr lang="en-US" b="1" dirty="0"/>
              <a:t>GSE120575: extracting CD8T cells</a:t>
            </a:r>
          </a:p>
        </p:txBody>
      </p:sp>
    </p:spTree>
    <p:extLst>
      <p:ext uri="{BB962C8B-B14F-4D97-AF65-F5344CB8AC3E}">
        <p14:creationId xmlns:p14="http://schemas.microsoft.com/office/powerpoint/2010/main" val="2329568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13</a:t>
            </a:fld>
            <a:endParaRPr lang="en-US"/>
          </a:p>
        </p:txBody>
      </p:sp>
      <p:sp>
        <p:nvSpPr>
          <p:cNvPr id="2" name="TextBox 1">
            <a:extLst>
              <a:ext uri="{FF2B5EF4-FFF2-40B4-BE49-F238E27FC236}">
                <a16:creationId xmlns:a16="http://schemas.microsoft.com/office/drawing/2014/main" id="{04A26AF3-0100-4B2B-E120-D0E3DF33E1A6}"/>
              </a:ext>
            </a:extLst>
          </p:cNvPr>
          <p:cNvSpPr txBox="1"/>
          <p:nvPr/>
        </p:nvSpPr>
        <p:spPr>
          <a:xfrm>
            <a:off x="0" y="0"/>
            <a:ext cx="7694479" cy="461665"/>
          </a:xfrm>
          <a:prstGeom prst="rect">
            <a:avLst/>
          </a:prstGeom>
          <a:noFill/>
        </p:spPr>
        <p:txBody>
          <a:bodyPr wrap="none" rtlCol="0">
            <a:spAutoFit/>
          </a:bodyPr>
          <a:lstStyle/>
          <a:p>
            <a:r>
              <a:rPr lang="en-US" sz="2400" b="1" dirty="0">
                <a:solidFill>
                  <a:srgbClr val="FF0000"/>
                </a:solidFill>
              </a:rPr>
              <a:t>ISSUE</a:t>
            </a:r>
            <a:r>
              <a:rPr lang="en-US" b="1" dirty="0"/>
              <a:t>: CANNOT reproduce PENCIL result with default parameters GSE120575</a:t>
            </a:r>
          </a:p>
        </p:txBody>
      </p:sp>
      <p:pic>
        <p:nvPicPr>
          <p:cNvPr id="5" name="Picture 4">
            <a:extLst>
              <a:ext uri="{FF2B5EF4-FFF2-40B4-BE49-F238E27FC236}">
                <a16:creationId xmlns:a16="http://schemas.microsoft.com/office/drawing/2014/main" id="{5C0E80C9-9027-ED26-6B39-158E8BFD5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0" y="2438400"/>
            <a:ext cx="4978400" cy="4419600"/>
          </a:xfrm>
          <a:prstGeom prst="rect">
            <a:avLst/>
          </a:prstGeom>
        </p:spPr>
      </p:pic>
      <p:pic>
        <p:nvPicPr>
          <p:cNvPr id="7" name="Picture 6">
            <a:extLst>
              <a:ext uri="{FF2B5EF4-FFF2-40B4-BE49-F238E27FC236}">
                <a16:creationId xmlns:a16="http://schemas.microsoft.com/office/drawing/2014/main" id="{A9A514CD-D8FE-4080-DE54-4AC4280D3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106"/>
            <a:ext cx="4820832" cy="5049078"/>
          </a:xfrm>
          <a:prstGeom prst="rect">
            <a:avLst/>
          </a:prstGeom>
        </p:spPr>
      </p:pic>
      <p:pic>
        <p:nvPicPr>
          <p:cNvPr id="9" name="Picture 8">
            <a:extLst>
              <a:ext uri="{FF2B5EF4-FFF2-40B4-BE49-F238E27FC236}">
                <a16:creationId xmlns:a16="http://schemas.microsoft.com/office/drawing/2014/main" id="{BB13468E-F0DC-2471-D33E-1B41810C7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121" y="459106"/>
            <a:ext cx="7270879" cy="1979294"/>
          </a:xfrm>
          <a:prstGeom prst="rect">
            <a:avLst/>
          </a:prstGeom>
        </p:spPr>
      </p:pic>
    </p:spTree>
    <p:extLst>
      <p:ext uri="{BB962C8B-B14F-4D97-AF65-F5344CB8AC3E}">
        <p14:creationId xmlns:p14="http://schemas.microsoft.com/office/powerpoint/2010/main" val="379030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14</a:t>
            </a:fld>
            <a:endParaRPr lang="en-US"/>
          </a:p>
        </p:txBody>
      </p:sp>
    </p:spTree>
    <p:extLst>
      <p:ext uri="{BB962C8B-B14F-4D97-AF65-F5344CB8AC3E}">
        <p14:creationId xmlns:p14="http://schemas.microsoft.com/office/powerpoint/2010/main" val="288396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Logic and result of GSE200996 analysis</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b="1" dirty="0"/>
              <a:t>Predicting phenotype using phenotype-related cells</a:t>
            </a:r>
          </a:p>
          <a:p>
            <a:pPr lvl="1"/>
            <a:r>
              <a:rPr lang="en-US" dirty="0"/>
              <a:t>Logic</a:t>
            </a:r>
          </a:p>
          <a:p>
            <a:pPr lvl="2"/>
            <a:r>
              <a:rPr lang="en-US" dirty="0"/>
              <a:t>1. Using tissue CD8T, CD4T, B cells respectively</a:t>
            </a:r>
          </a:p>
          <a:p>
            <a:pPr lvl="2"/>
            <a:r>
              <a:rPr lang="en-US" dirty="0"/>
              <a:t>2. Using PBMC CD8T, CD4T, B cells respectively</a:t>
            </a:r>
          </a:p>
          <a:p>
            <a:pPr lvl="1"/>
            <a:r>
              <a:rPr lang="en-US" dirty="0"/>
              <a:t>Result</a:t>
            </a:r>
          </a:p>
          <a:p>
            <a:pPr lvl="2"/>
            <a:r>
              <a:rPr lang="en-US" dirty="0"/>
              <a:t>Tissue immune cells better correlate with ICB response (measured by &gt;10% tumor reduction), where B cells have the best correlation. PBMC CD4T and B cells barely have correlation with ICB response. Interestingly, PBMC CD8T cells still have strong correlation with ICB response. See more details on the next slide.</a:t>
            </a:r>
          </a:p>
          <a:p>
            <a:endParaRPr lang="en-US" dirty="0"/>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15</a:t>
            </a:fld>
            <a:endParaRPr lang="en-US"/>
          </a:p>
        </p:txBody>
      </p:sp>
    </p:spTree>
    <p:extLst>
      <p:ext uri="{BB962C8B-B14F-4D97-AF65-F5344CB8AC3E}">
        <p14:creationId xmlns:p14="http://schemas.microsoft.com/office/powerpoint/2010/main" val="3184032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16</a:t>
            </a:fld>
            <a:endParaRPr lang="en-US"/>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10148740"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Incorrect: did not re-do normalization, scaling and PCA for the subset of data</a:t>
            </a:r>
            <a:r>
              <a:rPr lang="en-US" b="1" dirty="0"/>
              <a:t>)</a:t>
            </a:r>
          </a:p>
        </p:txBody>
      </p:sp>
      <p:pic>
        <p:nvPicPr>
          <p:cNvPr id="3" name="Picture 2">
            <a:extLst>
              <a:ext uri="{FF2B5EF4-FFF2-40B4-BE49-F238E27FC236}">
                <a16:creationId xmlns:a16="http://schemas.microsoft.com/office/drawing/2014/main" id="{D5EA2AAD-3045-76C3-FFF4-C5C4AC9AC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6" y="501650"/>
            <a:ext cx="3031958" cy="2743200"/>
          </a:xfrm>
          <a:prstGeom prst="rect">
            <a:avLst/>
          </a:prstGeom>
        </p:spPr>
      </p:pic>
      <p:pic>
        <p:nvPicPr>
          <p:cNvPr id="7" name="Picture 6">
            <a:extLst>
              <a:ext uri="{FF2B5EF4-FFF2-40B4-BE49-F238E27FC236}">
                <a16:creationId xmlns:a16="http://schemas.microsoft.com/office/drawing/2014/main" id="{3D35FF40-B027-871E-04AF-0272FC338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900" y="501650"/>
            <a:ext cx="3058789" cy="2743200"/>
          </a:xfrm>
          <a:prstGeom prst="rect">
            <a:avLst/>
          </a:prstGeom>
        </p:spPr>
      </p:pic>
      <p:pic>
        <p:nvPicPr>
          <p:cNvPr id="13" name="Picture 12">
            <a:extLst>
              <a:ext uri="{FF2B5EF4-FFF2-40B4-BE49-F238E27FC236}">
                <a16:creationId xmlns:a16="http://schemas.microsoft.com/office/drawing/2014/main" id="{13C68AEC-C155-0DA8-B979-DC771F92C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805" y="501650"/>
            <a:ext cx="3015916" cy="2743200"/>
          </a:xfrm>
          <a:prstGeom prst="rect">
            <a:avLst/>
          </a:prstGeom>
        </p:spPr>
      </p:pic>
      <p:pic>
        <p:nvPicPr>
          <p:cNvPr id="15" name="Picture 14">
            <a:extLst>
              <a:ext uri="{FF2B5EF4-FFF2-40B4-BE49-F238E27FC236}">
                <a16:creationId xmlns:a16="http://schemas.microsoft.com/office/drawing/2014/main" id="{58225935-2C5B-D6FD-85CE-8B915F776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826" y="3613150"/>
            <a:ext cx="3039979" cy="2743200"/>
          </a:xfrm>
          <a:prstGeom prst="rect">
            <a:avLst/>
          </a:prstGeom>
        </p:spPr>
      </p:pic>
      <p:pic>
        <p:nvPicPr>
          <p:cNvPr id="17" name="Picture 16">
            <a:extLst>
              <a:ext uri="{FF2B5EF4-FFF2-40B4-BE49-F238E27FC236}">
                <a16:creationId xmlns:a16="http://schemas.microsoft.com/office/drawing/2014/main" id="{55C5BF8D-D9B2-A43B-9A28-B1E0E5949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9299" y="3613150"/>
            <a:ext cx="3032805" cy="2743200"/>
          </a:xfrm>
          <a:prstGeom prst="rect">
            <a:avLst/>
          </a:prstGeom>
        </p:spPr>
      </p:pic>
      <p:pic>
        <p:nvPicPr>
          <p:cNvPr id="19" name="Picture 18">
            <a:extLst>
              <a:ext uri="{FF2B5EF4-FFF2-40B4-BE49-F238E27FC236}">
                <a16:creationId xmlns:a16="http://schemas.microsoft.com/office/drawing/2014/main" id="{A8EB8087-159B-4F84-C351-71A4FCFE29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7598" y="3613150"/>
            <a:ext cx="3007123" cy="2743200"/>
          </a:xfrm>
          <a:prstGeom prst="rect">
            <a:avLst/>
          </a:prstGeom>
        </p:spPr>
      </p:pic>
      <p:sp>
        <p:nvSpPr>
          <p:cNvPr id="20" name="TextBox 19">
            <a:extLst>
              <a:ext uri="{FF2B5EF4-FFF2-40B4-BE49-F238E27FC236}">
                <a16:creationId xmlns:a16="http://schemas.microsoft.com/office/drawing/2014/main" id="{DD51913F-6366-9848-8726-687278A3C452}"/>
              </a:ext>
            </a:extLst>
          </p:cNvPr>
          <p:cNvSpPr txBox="1"/>
          <p:nvPr/>
        </p:nvSpPr>
        <p:spPr>
          <a:xfrm>
            <a:off x="1159367" y="3244334"/>
            <a:ext cx="1314784" cy="369332"/>
          </a:xfrm>
          <a:prstGeom prst="rect">
            <a:avLst/>
          </a:prstGeom>
          <a:noFill/>
        </p:spPr>
        <p:txBody>
          <a:bodyPr wrap="none" rtlCol="0">
            <a:spAutoFit/>
          </a:bodyPr>
          <a:lstStyle/>
          <a:p>
            <a:r>
              <a:rPr lang="en-US" dirty="0"/>
              <a:t>Tissue CD8T</a:t>
            </a:r>
          </a:p>
        </p:txBody>
      </p:sp>
      <p:sp>
        <p:nvSpPr>
          <p:cNvPr id="21" name="TextBox 20">
            <a:extLst>
              <a:ext uri="{FF2B5EF4-FFF2-40B4-BE49-F238E27FC236}">
                <a16:creationId xmlns:a16="http://schemas.microsoft.com/office/drawing/2014/main" id="{8C2981F6-A234-672E-CF26-9BDF1CE6630E}"/>
              </a:ext>
            </a:extLst>
          </p:cNvPr>
          <p:cNvSpPr txBox="1"/>
          <p:nvPr/>
        </p:nvSpPr>
        <p:spPr>
          <a:xfrm>
            <a:off x="8986890" y="3244334"/>
            <a:ext cx="1406154" cy="369332"/>
          </a:xfrm>
          <a:prstGeom prst="rect">
            <a:avLst/>
          </a:prstGeom>
          <a:noFill/>
        </p:spPr>
        <p:txBody>
          <a:bodyPr wrap="none" rtlCol="0">
            <a:spAutoFit/>
          </a:bodyPr>
          <a:lstStyle/>
          <a:p>
            <a:r>
              <a:rPr lang="en-US" dirty="0"/>
              <a:t>Tissue B cells</a:t>
            </a:r>
          </a:p>
        </p:txBody>
      </p:sp>
      <p:sp>
        <p:nvSpPr>
          <p:cNvPr id="22" name="TextBox 21">
            <a:extLst>
              <a:ext uri="{FF2B5EF4-FFF2-40B4-BE49-F238E27FC236}">
                <a16:creationId xmlns:a16="http://schemas.microsoft.com/office/drawing/2014/main" id="{8208E409-B222-158F-E29E-3A41B9CEE149}"/>
              </a:ext>
            </a:extLst>
          </p:cNvPr>
          <p:cNvSpPr txBox="1"/>
          <p:nvPr/>
        </p:nvSpPr>
        <p:spPr>
          <a:xfrm>
            <a:off x="5128591" y="3244334"/>
            <a:ext cx="1314784" cy="369332"/>
          </a:xfrm>
          <a:prstGeom prst="rect">
            <a:avLst/>
          </a:prstGeom>
          <a:noFill/>
        </p:spPr>
        <p:txBody>
          <a:bodyPr wrap="none" rtlCol="0">
            <a:spAutoFit/>
          </a:bodyPr>
          <a:lstStyle/>
          <a:p>
            <a:r>
              <a:rPr lang="en-US" dirty="0"/>
              <a:t>Tissue CD4T</a:t>
            </a:r>
          </a:p>
        </p:txBody>
      </p:sp>
      <p:sp>
        <p:nvSpPr>
          <p:cNvPr id="23" name="TextBox 22">
            <a:extLst>
              <a:ext uri="{FF2B5EF4-FFF2-40B4-BE49-F238E27FC236}">
                <a16:creationId xmlns:a16="http://schemas.microsoft.com/office/drawing/2014/main" id="{A603790F-C887-C2C7-4FBA-18DB8637AE9C}"/>
              </a:ext>
            </a:extLst>
          </p:cNvPr>
          <p:cNvSpPr txBox="1"/>
          <p:nvPr/>
        </p:nvSpPr>
        <p:spPr>
          <a:xfrm>
            <a:off x="1159367" y="6385777"/>
            <a:ext cx="1297150" cy="369332"/>
          </a:xfrm>
          <a:prstGeom prst="rect">
            <a:avLst/>
          </a:prstGeom>
          <a:noFill/>
        </p:spPr>
        <p:txBody>
          <a:bodyPr wrap="none" rtlCol="0">
            <a:spAutoFit/>
          </a:bodyPr>
          <a:lstStyle/>
          <a:p>
            <a:r>
              <a:rPr lang="en-US" dirty="0"/>
              <a:t>PBMC CD8T</a:t>
            </a:r>
          </a:p>
        </p:txBody>
      </p:sp>
      <p:sp>
        <p:nvSpPr>
          <p:cNvPr id="24" name="TextBox 23">
            <a:extLst>
              <a:ext uri="{FF2B5EF4-FFF2-40B4-BE49-F238E27FC236}">
                <a16:creationId xmlns:a16="http://schemas.microsoft.com/office/drawing/2014/main" id="{DD5C0E66-6F13-4E52-4F4A-53E7156DE531}"/>
              </a:ext>
            </a:extLst>
          </p:cNvPr>
          <p:cNvSpPr txBox="1"/>
          <p:nvPr/>
        </p:nvSpPr>
        <p:spPr>
          <a:xfrm>
            <a:off x="8986890" y="6385777"/>
            <a:ext cx="1406154" cy="369332"/>
          </a:xfrm>
          <a:prstGeom prst="rect">
            <a:avLst/>
          </a:prstGeom>
          <a:noFill/>
        </p:spPr>
        <p:txBody>
          <a:bodyPr wrap="none" rtlCol="0">
            <a:spAutoFit/>
          </a:bodyPr>
          <a:lstStyle/>
          <a:p>
            <a:r>
              <a:rPr lang="en-US" dirty="0"/>
              <a:t>PBMC B cells</a:t>
            </a:r>
          </a:p>
        </p:txBody>
      </p:sp>
      <p:sp>
        <p:nvSpPr>
          <p:cNvPr id="25" name="TextBox 24">
            <a:extLst>
              <a:ext uri="{FF2B5EF4-FFF2-40B4-BE49-F238E27FC236}">
                <a16:creationId xmlns:a16="http://schemas.microsoft.com/office/drawing/2014/main" id="{C17B9338-3A5D-3361-9AB7-1DD42F94811A}"/>
              </a:ext>
            </a:extLst>
          </p:cNvPr>
          <p:cNvSpPr txBox="1"/>
          <p:nvPr/>
        </p:nvSpPr>
        <p:spPr>
          <a:xfrm>
            <a:off x="5128591" y="6385777"/>
            <a:ext cx="1314784" cy="369332"/>
          </a:xfrm>
          <a:prstGeom prst="rect">
            <a:avLst/>
          </a:prstGeom>
          <a:noFill/>
        </p:spPr>
        <p:txBody>
          <a:bodyPr wrap="none" rtlCol="0">
            <a:spAutoFit/>
          </a:bodyPr>
          <a:lstStyle/>
          <a:p>
            <a:r>
              <a:rPr lang="en-US" dirty="0"/>
              <a:t>PBMC CD4T</a:t>
            </a:r>
          </a:p>
        </p:txBody>
      </p:sp>
    </p:spTree>
    <p:extLst>
      <p:ext uri="{BB962C8B-B14F-4D97-AF65-F5344CB8AC3E}">
        <p14:creationId xmlns:p14="http://schemas.microsoft.com/office/powerpoint/2010/main" val="289452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17</a:t>
            </a:fld>
            <a:endParaRPr lang="en-US"/>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4433778"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corrected result</a:t>
            </a:r>
            <a:r>
              <a:rPr lang="en-US" b="1" dirty="0"/>
              <a:t>)</a:t>
            </a:r>
          </a:p>
        </p:txBody>
      </p:sp>
      <p:sp>
        <p:nvSpPr>
          <p:cNvPr id="20" name="TextBox 19">
            <a:extLst>
              <a:ext uri="{FF2B5EF4-FFF2-40B4-BE49-F238E27FC236}">
                <a16:creationId xmlns:a16="http://schemas.microsoft.com/office/drawing/2014/main" id="{DD51913F-6366-9848-8726-687278A3C452}"/>
              </a:ext>
            </a:extLst>
          </p:cNvPr>
          <p:cNvSpPr txBox="1"/>
          <p:nvPr/>
        </p:nvSpPr>
        <p:spPr>
          <a:xfrm>
            <a:off x="1159367" y="3244334"/>
            <a:ext cx="1314784" cy="369332"/>
          </a:xfrm>
          <a:prstGeom prst="rect">
            <a:avLst/>
          </a:prstGeom>
          <a:noFill/>
        </p:spPr>
        <p:txBody>
          <a:bodyPr wrap="none" rtlCol="0">
            <a:spAutoFit/>
          </a:bodyPr>
          <a:lstStyle/>
          <a:p>
            <a:r>
              <a:rPr lang="en-US" dirty="0"/>
              <a:t>Tissue CD8T</a:t>
            </a:r>
          </a:p>
        </p:txBody>
      </p:sp>
      <p:sp>
        <p:nvSpPr>
          <p:cNvPr id="21" name="TextBox 20">
            <a:extLst>
              <a:ext uri="{FF2B5EF4-FFF2-40B4-BE49-F238E27FC236}">
                <a16:creationId xmlns:a16="http://schemas.microsoft.com/office/drawing/2014/main" id="{8C2981F6-A234-672E-CF26-9BDF1CE6630E}"/>
              </a:ext>
            </a:extLst>
          </p:cNvPr>
          <p:cNvSpPr txBox="1"/>
          <p:nvPr/>
        </p:nvSpPr>
        <p:spPr>
          <a:xfrm>
            <a:off x="8986890" y="3244334"/>
            <a:ext cx="1406154" cy="369332"/>
          </a:xfrm>
          <a:prstGeom prst="rect">
            <a:avLst/>
          </a:prstGeom>
          <a:noFill/>
        </p:spPr>
        <p:txBody>
          <a:bodyPr wrap="none" rtlCol="0">
            <a:spAutoFit/>
          </a:bodyPr>
          <a:lstStyle/>
          <a:p>
            <a:r>
              <a:rPr lang="en-US" dirty="0"/>
              <a:t>Tissue B cells</a:t>
            </a:r>
          </a:p>
        </p:txBody>
      </p:sp>
      <p:sp>
        <p:nvSpPr>
          <p:cNvPr id="22" name="TextBox 21">
            <a:extLst>
              <a:ext uri="{FF2B5EF4-FFF2-40B4-BE49-F238E27FC236}">
                <a16:creationId xmlns:a16="http://schemas.microsoft.com/office/drawing/2014/main" id="{8208E409-B222-158F-E29E-3A41B9CEE149}"/>
              </a:ext>
            </a:extLst>
          </p:cNvPr>
          <p:cNvSpPr txBox="1"/>
          <p:nvPr/>
        </p:nvSpPr>
        <p:spPr>
          <a:xfrm>
            <a:off x="5128591" y="3244334"/>
            <a:ext cx="1314784" cy="369332"/>
          </a:xfrm>
          <a:prstGeom prst="rect">
            <a:avLst/>
          </a:prstGeom>
          <a:noFill/>
        </p:spPr>
        <p:txBody>
          <a:bodyPr wrap="none" rtlCol="0">
            <a:spAutoFit/>
          </a:bodyPr>
          <a:lstStyle/>
          <a:p>
            <a:r>
              <a:rPr lang="en-US" dirty="0"/>
              <a:t>Tissue CD4T</a:t>
            </a:r>
          </a:p>
        </p:txBody>
      </p:sp>
      <p:sp>
        <p:nvSpPr>
          <p:cNvPr id="23" name="TextBox 22">
            <a:extLst>
              <a:ext uri="{FF2B5EF4-FFF2-40B4-BE49-F238E27FC236}">
                <a16:creationId xmlns:a16="http://schemas.microsoft.com/office/drawing/2014/main" id="{A603790F-C887-C2C7-4FBA-18DB8637AE9C}"/>
              </a:ext>
            </a:extLst>
          </p:cNvPr>
          <p:cNvSpPr txBox="1"/>
          <p:nvPr/>
        </p:nvSpPr>
        <p:spPr>
          <a:xfrm>
            <a:off x="1159367" y="6385777"/>
            <a:ext cx="1297150" cy="369332"/>
          </a:xfrm>
          <a:prstGeom prst="rect">
            <a:avLst/>
          </a:prstGeom>
          <a:noFill/>
        </p:spPr>
        <p:txBody>
          <a:bodyPr wrap="none" rtlCol="0">
            <a:spAutoFit/>
          </a:bodyPr>
          <a:lstStyle/>
          <a:p>
            <a:r>
              <a:rPr lang="en-US" dirty="0"/>
              <a:t>PBMC CD8T</a:t>
            </a:r>
          </a:p>
        </p:txBody>
      </p:sp>
      <p:sp>
        <p:nvSpPr>
          <p:cNvPr id="24" name="TextBox 23">
            <a:extLst>
              <a:ext uri="{FF2B5EF4-FFF2-40B4-BE49-F238E27FC236}">
                <a16:creationId xmlns:a16="http://schemas.microsoft.com/office/drawing/2014/main" id="{DD5C0E66-6F13-4E52-4F4A-53E7156DE531}"/>
              </a:ext>
            </a:extLst>
          </p:cNvPr>
          <p:cNvSpPr txBox="1"/>
          <p:nvPr/>
        </p:nvSpPr>
        <p:spPr>
          <a:xfrm>
            <a:off x="8986890" y="6385777"/>
            <a:ext cx="1406154" cy="369332"/>
          </a:xfrm>
          <a:prstGeom prst="rect">
            <a:avLst/>
          </a:prstGeom>
          <a:noFill/>
        </p:spPr>
        <p:txBody>
          <a:bodyPr wrap="none" rtlCol="0">
            <a:spAutoFit/>
          </a:bodyPr>
          <a:lstStyle/>
          <a:p>
            <a:r>
              <a:rPr lang="en-US" dirty="0"/>
              <a:t>PBMC B cells</a:t>
            </a:r>
          </a:p>
        </p:txBody>
      </p:sp>
      <p:sp>
        <p:nvSpPr>
          <p:cNvPr id="25" name="TextBox 24">
            <a:extLst>
              <a:ext uri="{FF2B5EF4-FFF2-40B4-BE49-F238E27FC236}">
                <a16:creationId xmlns:a16="http://schemas.microsoft.com/office/drawing/2014/main" id="{C17B9338-3A5D-3361-9AB7-1DD42F94811A}"/>
              </a:ext>
            </a:extLst>
          </p:cNvPr>
          <p:cNvSpPr txBox="1"/>
          <p:nvPr/>
        </p:nvSpPr>
        <p:spPr>
          <a:xfrm>
            <a:off x="5128591" y="6385777"/>
            <a:ext cx="1314784" cy="369332"/>
          </a:xfrm>
          <a:prstGeom prst="rect">
            <a:avLst/>
          </a:prstGeom>
          <a:noFill/>
        </p:spPr>
        <p:txBody>
          <a:bodyPr wrap="none" rtlCol="0">
            <a:spAutoFit/>
          </a:bodyPr>
          <a:lstStyle/>
          <a:p>
            <a:r>
              <a:rPr lang="en-US" dirty="0"/>
              <a:t>PBMC CD4T</a:t>
            </a:r>
          </a:p>
        </p:txBody>
      </p:sp>
      <p:pic>
        <p:nvPicPr>
          <p:cNvPr id="5" name="Picture 4">
            <a:extLst>
              <a:ext uri="{FF2B5EF4-FFF2-40B4-BE49-F238E27FC236}">
                <a16:creationId xmlns:a16="http://schemas.microsoft.com/office/drawing/2014/main" id="{CF3998F9-4DE6-590F-3D97-17388C8FE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40" y="501134"/>
            <a:ext cx="3077155" cy="2743200"/>
          </a:xfrm>
          <a:prstGeom prst="rect">
            <a:avLst/>
          </a:prstGeom>
        </p:spPr>
      </p:pic>
      <p:pic>
        <p:nvPicPr>
          <p:cNvPr id="8" name="Picture 7">
            <a:extLst>
              <a:ext uri="{FF2B5EF4-FFF2-40B4-BE49-F238E27FC236}">
                <a16:creationId xmlns:a16="http://schemas.microsoft.com/office/drawing/2014/main" id="{C2D2C60A-EE81-1C65-3B38-6DEA3EA83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144" y="501134"/>
            <a:ext cx="3062177" cy="2743200"/>
          </a:xfrm>
          <a:prstGeom prst="rect">
            <a:avLst/>
          </a:prstGeom>
        </p:spPr>
      </p:pic>
      <p:pic>
        <p:nvPicPr>
          <p:cNvPr id="10" name="Picture 9">
            <a:extLst>
              <a:ext uri="{FF2B5EF4-FFF2-40B4-BE49-F238E27FC236}">
                <a16:creationId xmlns:a16="http://schemas.microsoft.com/office/drawing/2014/main" id="{8F4E02E1-811C-D2AF-2C7F-6557989D9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469" y="501134"/>
            <a:ext cx="3046228" cy="2743200"/>
          </a:xfrm>
          <a:prstGeom prst="rect">
            <a:avLst/>
          </a:prstGeom>
        </p:spPr>
      </p:pic>
      <p:pic>
        <p:nvPicPr>
          <p:cNvPr id="14" name="Picture 13">
            <a:extLst>
              <a:ext uri="{FF2B5EF4-FFF2-40B4-BE49-F238E27FC236}">
                <a16:creationId xmlns:a16="http://schemas.microsoft.com/office/drawing/2014/main" id="{D2837B73-B8EE-D635-850E-C618739E5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840" y="3657342"/>
            <a:ext cx="3054202" cy="2743200"/>
          </a:xfrm>
          <a:prstGeom prst="rect">
            <a:avLst/>
          </a:prstGeom>
        </p:spPr>
      </p:pic>
      <p:pic>
        <p:nvPicPr>
          <p:cNvPr id="18" name="Picture 17">
            <a:extLst>
              <a:ext uri="{FF2B5EF4-FFF2-40B4-BE49-F238E27FC236}">
                <a16:creationId xmlns:a16="http://schemas.microsoft.com/office/drawing/2014/main" id="{E1A986D0-38DA-9164-CB4A-1747F9F4B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6589" y="3657342"/>
            <a:ext cx="3060333" cy="2743200"/>
          </a:xfrm>
          <a:prstGeom prst="rect">
            <a:avLst/>
          </a:prstGeom>
        </p:spPr>
      </p:pic>
      <p:pic>
        <p:nvPicPr>
          <p:cNvPr id="27" name="Picture 26">
            <a:extLst>
              <a:ext uri="{FF2B5EF4-FFF2-40B4-BE49-F238E27FC236}">
                <a16:creationId xmlns:a16="http://schemas.microsoft.com/office/drawing/2014/main" id="{B9F69C42-C5CD-F029-3ACE-3F2A7F8D2C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0469" y="3657342"/>
            <a:ext cx="3003331" cy="2743200"/>
          </a:xfrm>
          <a:prstGeom prst="rect">
            <a:avLst/>
          </a:prstGeom>
        </p:spPr>
      </p:pic>
    </p:spTree>
    <p:extLst>
      <p:ext uri="{BB962C8B-B14F-4D97-AF65-F5344CB8AC3E}">
        <p14:creationId xmlns:p14="http://schemas.microsoft.com/office/powerpoint/2010/main" val="314736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CD5EB0-D599-CC5D-87E8-8C94439BA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166" y="0"/>
            <a:ext cx="4340711" cy="2743200"/>
          </a:xfrm>
          <a:prstGeom prst="rect">
            <a:avLst/>
          </a:prstGeom>
        </p:spPr>
      </p:pic>
      <p:pic>
        <p:nvPicPr>
          <p:cNvPr id="3" name="Picture 2">
            <a:extLst>
              <a:ext uri="{FF2B5EF4-FFF2-40B4-BE49-F238E27FC236}">
                <a16:creationId xmlns:a16="http://schemas.microsoft.com/office/drawing/2014/main" id="{5480AD67-52A0-C15B-B4A4-E81E23716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094" y="3183178"/>
            <a:ext cx="4340710" cy="2743200"/>
          </a:xfrm>
          <a:prstGeom prst="rect">
            <a:avLst/>
          </a:prstGeom>
        </p:spPr>
      </p:pic>
      <p:pic>
        <p:nvPicPr>
          <p:cNvPr id="6" name="Picture 5">
            <a:extLst>
              <a:ext uri="{FF2B5EF4-FFF2-40B4-BE49-F238E27FC236}">
                <a16:creationId xmlns:a16="http://schemas.microsoft.com/office/drawing/2014/main" id="{EFC2DA5C-9522-CCA3-CBB8-76189B30F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094" y="89483"/>
            <a:ext cx="4340710" cy="2743200"/>
          </a:xfrm>
          <a:prstGeom prst="rect">
            <a:avLst/>
          </a:prstGeom>
        </p:spPr>
      </p:pic>
      <p:pic>
        <p:nvPicPr>
          <p:cNvPr id="13" name="Picture 12">
            <a:extLst>
              <a:ext uri="{FF2B5EF4-FFF2-40B4-BE49-F238E27FC236}">
                <a16:creationId xmlns:a16="http://schemas.microsoft.com/office/drawing/2014/main" id="{859D2484-A6B1-570B-E44A-9C03E95492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475" y="89483"/>
            <a:ext cx="4340710"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18</a:t>
            </a:fld>
            <a:endParaRPr lang="en-US"/>
          </a:p>
        </p:txBody>
      </p:sp>
      <p:pic>
        <p:nvPicPr>
          <p:cNvPr id="8" name="Picture 7">
            <a:extLst>
              <a:ext uri="{FF2B5EF4-FFF2-40B4-BE49-F238E27FC236}">
                <a16:creationId xmlns:a16="http://schemas.microsoft.com/office/drawing/2014/main" id="{82F9DEAF-C3BB-25ED-D2F1-03F5D6B70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475" y="3183178"/>
            <a:ext cx="4340710" cy="2743200"/>
          </a:xfrm>
          <a:prstGeom prst="rect">
            <a:avLst/>
          </a:prstGeom>
        </p:spPr>
      </p:pic>
      <p:sp>
        <p:nvSpPr>
          <p:cNvPr id="9" name="TextBox 8">
            <a:extLst>
              <a:ext uri="{FF2B5EF4-FFF2-40B4-BE49-F238E27FC236}">
                <a16:creationId xmlns:a16="http://schemas.microsoft.com/office/drawing/2014/main" id="{A0016CA5-843E-04AF-C4BB-EAB44DDB964B}"/>
              </a:ext>
            </a:extLst>
          </p:cNvPr>
          <p:cNvSpPr txBox="1"/>
          <p:nvPr/>
        </p:nvSpPr>
        <p:spPr>
          <a:xfrm>
            <a:off x="0" y="0"/>
            <a:ext cx="6301020"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corrected result for tissue CD8T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863683" y="275733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58276" y="5855223"/>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650303" y="2757378"/>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478713" y="5855264"/>
            <a:ext cx="2763192" cy="369332"/>
          </a:xfrm>
          <a:prstGeom prst="rect">
            <a:avLst/>
          </a:prstGeom>
          <a:noFill/>
        </p:spPr>
        <p:txBody>
          <a:bodyPr wrap="none" rtlCol="0">
            <a:spAutoFit/>
          </a:bodyPr>
          <a:lstStyle/>
          <a:p>
            <a:r>
              <a:rPr lang="en-US" dirty="0"/>
              <a:t>PENCIL predicted cell labels</a:t>
            </a:r>
          </a:p>
        </p:txBody>
      </p:sp>
      <p:sp>
        <p:nvSpPr>
          <p:cNvPr id="7" name="TextBox 6">
            <a:extLst>
              <a:ext uri="{FF2B5EF4-FFF2-40B4-BE49-F238E27FC236}">
                <a16:creationId xmlns:a16="http://schemas.microsoft.com/office/drawing/2014/main" id="{69940F05-6AB4-B3A4-67A4-9817447513B6}"/>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Tree>
    <p:extLst>
      <p:ext uri="{BB962C8B-B14F-4D97-AF65-F5344CB8AC3E}">
        <p14:creationId xmlns:p14="http://schemas.microsoft.com/office/powerpoint/2010/main" val="3583755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F60B7-470A-269B-D83C-DCFC8391AE21}"/>
              </a:ext>
            </a:extLst>
          </p:cNvPr>
          <p:cNvSpPr>
            <a:spLocks noGrp="1"/>
          </p:cNvSpPr>
          <p:nvPr>
            <p:ph type="sldNum" sz="quarter" idx="12"/>
          </p:nvPr>
        </p:nvSpPr>
        <p:spPr/>
        <p:txBody>
          <a:bodyPr/>
          <a:lstStyle/>
          <a:p>
            <a:fld id="{AD169837-3143-44FA-94C6-B5220B265883}" type="slidenum">
              <a:rPr lang="en-US" smtClean="0"/>
              <a:t>19</a:t>
            </a:fld>
            <a:endParaRPr lang="en-US"/>
          </a:p>
        </p:txBody>
      </p:sp>
      <p:sp>
        <p:nvSpPr>
          <p:cNvPr id="6" name="TextBox 5">
            <a:extLst>
              <a:ext uri="{FF2B5EF4-FFF2-40B4-BE49-F238E27FC236}">
                <a16:creationId xmlns:a16="http://schemas.microsoft.com/office/drawing/2014/main" id="{D9E315D3-456A-412A-A1F6-1CC1FC8B4233}"/>
              </a:ext>
            </a:extLst>
          </p:cNvPr>
          <p:cNvSpPr txBox="1"/>
          <p:nvPr/>
        </p:nvSpPr>
        <p:spPr>
          <a:xfrm>
            <a:off x="0" y="0"/>
            <a:ext cx="10947292" cy="369332"/>
          </a:xfrm>
          <a:prstGeom prst="rect">
            <a:avLst/>
          </a:prstGeom>
          <a:noFill/>
        </p:spPr>
        <p:txBody>
          <a:bodyPr wrap="none" rtlCol="0">
            <a:spAutoFit/>
          </a:bodyPr>
          <a:lstStyle/>
          <a:p>
            <a:r>
              <a:rPr lang="en-US" b="1" dirty="0"/>
              <a:t>GSE200996: distribution of phenotype-related cells in each patient (</a:t>
            </a:r>
            <a:r>
              <a:rPr lang="en-US" b="1" dirty="0">
                <a:solidFill>
                  <a:srgbClr val="FF0000"/>
                </a:solidFill>
                <a:highlight>
                  <a:srgbClr val="FFFF00"/>
                </a:highlight>
              </a:rPr>
              <a:t>for tissue CD8T cells, this is ALL training data</a:t>
            </a:r>
            <a:r>
              <a:rPr lang="en-US" b="1" dirty="0"/>
              <a:t>)</a:t>
            </a:r>
          </a:p>
        </p:txBody>
      </p:sp>
      <p:pic>
        <p:nvPicPr>
          <p:cNvPr id="3" name="Picture 2">
            <a:extLst>
              <a:ext uri="{FF2B5EF4-FFF2-40B4-BE49-F238E27FC236}">
                <a16:creationId xmlns:a16="http://schemas.microsoft.com/office/drawing/2014/main" id="{E47474CB-2E40-AB71-5414-8FE83E3A3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61" y="336049"/>
            <a:ext cx="9788278" cy="6185901"/>
          </a:xfrm>
          <a:prstGeom prst="rect">
            <a:avLst/>
          </a:prstGeom>
        </p:spPr>
      </p:pic>
      <p:cxnSp>
        <p:nvCxnSpPr>
          <p:cNvPr id="8" name="Straight Connector 7">
            <a:extLst>
              <a:ext uri="{FF2B5EF4-FFF2-40B4-BE49-F238E27FC236}">
                <a16:creationId xmlns:a16="http://schemas.microsoft.com/office/drawing/2014/main" id="{FC9E4C3C-3867-9E2A-9045-E193E683C9B7}"/>
              </a:ext>
            </a:extLst>
          </p:cNvPr>
          <p:cNvCxnSpPr>
            <a:cxnSpLocks/>
          </p:cNvCxnSpPr>
          <p:nvPr/>
        </p:nvCxnSpPr>
        <p:spPr>
          <a:xfrm>
            <a:off x="1649896" y="6185452"/>
            <a:ext cx="35184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4C6A3A-E059-CE3B-DC87-22BADC0D2F7E}"/>
              </a:ext>
            </a:extLst>
          </p:cNvPr>
          <p:cNvCxnSpPr>
            <a:cxnSpLocks/>
          </p:cNvCxnSpPr>
          <p:nvPr/>
        </p:nvCxnSpPr>
        <p:spPr>
          <a:xfrm>
            <a:off x="5330687" y="6185452"/>
            <a:ext cx="419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F61B4F7-A626-0491-4B45-7CF1F868EA7E}"/>
              </a:ext>
            </a:extLst>
          </p:cNvPr>
          <p:cNvSpPr txBox="1"/>
          <p:nvPr/>
        </p:nvSpPr>
        <p:spPr>
          <a:xfrm>
            <a:off x="2995118" y="6217850"/>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12" name="TextBox 11">
            <a:extLst>
              <a:ext uri="{FF2B5EF4-FFF2-40B4-BE49-F238E27FC236}">
                <a16:creationId xmlns:a16="http://schemas.microsoft.com/office/drawing/2014/main" id="{0A43FD65-0F49-36E0-BA0C-0E4368C110CC}"/>
              </a:ext>
            </a:extLst>
          </p:cNvPr>
          <p:cNvSpPr txBox="1"/>
          <p:nvPr/>
        </p:nvSpPr>
        <p:spPr>
          <a:xfrm>
            <a:off x="6815056" y="6215202"/>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Tree>
    <p:extLst>
      <p:ext uri="{BB962C8B-B14F-4D97-AF65-F5344CB8AC3E}">
        <p14:creationId xmlns:p14="http://schemas.microsoft.com/office/powerpoint/2010/main" val="3210735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a:t>
            </a:fld>
            <a:endParaRPr lang="en-US"/>
          </a:p>
        </p:txBody>
      </p:sp>
      <p:sp>
        <p:nvSpPr>
          <p:cNvPr id="2" name="TextBox 1">
            <a:extLst>
              <a:ext uri="{FF2B5EF4-FFF2-40B4-BE49-F238E27FC236}">
                <a16:creationId xmlns:a16="http://schemas.microsoft.com/office/drawing/2014/main" id="{2006EF7F-A848-F948-5B13-17BBE08FC8C4}"/>
              </a:ext>
            </a:extLst>
          </p:cNvPr>
          <p:cNvSpPr txBox="1"/>
          <p:nvPr/>
        </p:nvSpPr>
        <p:spPr>
          <a:xfrm>
            <a:off x="1" y="0"/>
            <a:ext cx="12192000" cy="923330"/>
          </a:xfrm>
          <a:prstGeom prst="rect">
            <a:avLst/>
          </a:prstGeom>
          <a:noFill/>
        </p:spPr>
        <p:txBody>
          <a:bodyPr wrap="square" rtlCol="0">
            <a:spAutoFit/>
          </a:bodyPr>
          <a:lstStyle/>
          <a:p>
            <a:r>
              <a:rPr lang="en-US" b="1" dirty="0"/>
              <a:t>PENCIL issue 1: sensitive to </a:t>
            </a:r>
            <a:r>
              <a:rPr lang="en-US" b="1" dirty="0" err="1"/>
              <a:t>class_weight</a:t>
            </a:r>
            <a:r>
              <a:rPr lang="en-US" b="1" dirty="0"/>
              <a:t> setting. </a:t>
            </a:r>
            <a:r>
              <a:rPr lang="en-US" dirty="0" err="1"/>
              <a:t>Class_weight</a:t>
            </a:r>
            <a:r>
              <a:rPr lang="en-US" dirty="0"/>
              <a:t> is used to balance the cell number from NR and R patients. E.g., if 2000 and 1000 CD8T cells are from NR and R patients respectively, </a:t>
            </a:r>
            <a:r>
              <a:rPr lang="en-US" dirty="0" err="1"/>
              <a:t>class_weight</a:t>
            </a:r>
            <a:r>
              <a:rPr lang="en-US" dirty="0"/>
              <a:t> will need to be set to [1,2]. In PENCIL, default </a:t>
            </a:r>
            <a:r>
              <a:rPr lang="en-US" dirty="0" err="1"/>
              <a:t>class_weight</a:t>
            </a:r>
            <a:r>
              <a:rPr lang="en-US" dirty="0"/>
              <a:t> is None. Following results are from CD8T data in Sade-Feldman et al. 2018 Cell.</a:t>
            </a:r>
          </a:p>
        </p:txBody>
      </p:sp>
      <p:sp>
        <p:nvSpPr>
          <p:cNvPr id="3" name="TextBox 2">
            <a:extLst>
              <a:ext uri="{FF2B5EF4-FFF2-40B4-BE49-F238E27FC236}">
                <a16:creationId xmlns:a16="http://schemas.microsoft.com/office/drawing/2014/main" id="{A9B14B72-9360-A21D-D34C-064661B663DE}"/>
              </a:ext>
            </a:extLst>
          </p:cNvPr>
          <p:cNvSpPr txBox="1"/>
          <p:nvPr/>
        </p:nvSpPr>
        <p:spPr>
          <a:xfrm>
            <a:off x="1338274" y="3619634"/>
            <a:ext cx="2136419" cy="369332"/>
          </a:xfrm>
          <a:prstGeom prst="rect">
            <a:avLst/>
          </a:prstGeom>
          <a:noFill/>
        </p:spPr>
        <p:txBody>
          <a:bodyPr wrap="none" rtlCol="0">
            <a:spAutoFit/>
          </a:bodyPr>
          <a:lstStyle/>
          <a:p>
            <a:r>
              <a:rPr lang="en-US" dirty="0" err="1"/>
              <a:t>class_weight</a:t>
            </a:r>
            <a:r>
              <a:rPr lang="en-US" dirty="0"/>
              <a:t> = None</a:t>
            </a:r>
          </a:p>
        </p:txBody>
      </p:sp>
      <p:sp>
        <p:nvSpPr>
          <p:cNvPr id="5" name="TextBox 4">
            <a:extLst>
              <a:ext uri="{FF2B5EF4-FFF2-40B4-BE49-F238E27FC236}">
                <a16:creationId xmlns:a16="http://schemas.microsoft.com/office/drawing/2014/main" id="{2B4E61EB-7203-0456-5E33-604BAB4D647F}"/>
              </a:ext>
            </a:extLst>
          </p:cNvPr>
          <p:cNvSpPr txBox="1"/>
          <p:nvPr/>
        </p:nvSpPr>
        <p:spPr>
          <a:xfrm>
            <a:off x="7426451" y="3619634"/>
            <a:ext cx="3037306" cy="369332"/>
          </a:xfrm>
          <a:prstGeom prst="rect">
            <a:avLst/>
          </a:prstGeom>
          <a:noFill/>
        </p:spPr>
        <p:txBody>
          <a:bodyPr wrap="none" rtlCol="0">
            <a:spAutoFit/>
          </a:bodyPr>
          <a:lstStyle/>
          <a:p>
            <a:r>
              <a:rPr lang="en-US" dirty="0" err="1"/>
              <a:t>class_weight</a:t>
            </a:r>
            <a:r>
              <a:rPr lang="en-US" dirty="0"/>
              <a:t> = [4301/2049, 1]</a:t>
            </a:r>
          </a:p>
        </p:txBody>
      </p:sp>
      <p:sp>
        <p:nvSpPr>
          <p:cNvPr id="6" name="TextBox 5">
            <a:extLst>
              <a:ext uri="{FF2B5EF4-FFF2-40B4-BE49-F238E27FC236}">
                <a16:creationId xmlns:a16="http://schemas.microsoft.com/office/drawing/2014/main" id="{5FF84427-9106-9E91-AEC7-AA2059C4EBD4}"/>
              </a:ext>
            </a:extLst>
          </p:cNvPr>
          <p:cNvSpPr txBox="1"/>
          <p:nvPr/>
        </p:nvSpPr>
        <p:spPr>
          <a:xfrm>
            <a:off x="4572003" y="3619634"/>
            <a:ext cx="2065887" cy="369332"/>
          </a:xfrm>
          <a:prstGeom prst="rect">
            <a:avLst/>
          </a:prstGeom>
          <a:noFill/>
        </p:spPr>
        <p:txBody>
          <a:bodyPr wrap="none" rtlCol="0">
            <a:spAutoFit/>
          </a:bodyPr>
          <a:lstStyle/>
          <a:p>
            <a:r>
              <a:rPr lang="en-US" dirty="0" err="1"/>
              <a:t>class_weight</a:t>
            </a:r>
            <a:r>
              <a:rPr lang="en-US" dirty="0"/>
              <a:t> = [2,1]</a:t>
            </a:r>
          </a:p>
        </p:txBody>
      </p:sp>
      <p:pic>
        <p:nvPicPr>
          <p:cNvPr id="10" name="Picture 9">
            <a:extLst>
              <a:ext uri="{FF2B5EF4-FFF2-40B4-BE49-F238E27FC236}">
                <a16:creationId xmlns:a16="http://schemas.microsoft.com/office/drawing/2014/main" id="{0D577B81-484B-2A17-6220-D5A6F0094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909" y="923330"/>
            <a:ext cx="3121295" cy="2743200"/>
          </a:xfrm>
          <a:prstGeom prst="rect">
            <a:avLst/>
          </a:prstGeom>
        </p:spPr>
      </p:pic>
      <p:pic>
        <p:nvPicPr>
          <p:cNvPr id="12" name="Picture 11">
            <a:extLst>
              <a:ext uri="{FF2B5EF4-FFF2-40B4-BE49-F238E27FC236}">
                <a16:creationId xmlns:a16="http://schemas.microsoft.com/office/drawing/2014/main" id="{1963DE7B-EC22-82B8-D59C-10541F93D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301" y="923330"/>
            <a:ext cx="3102049" cy="2743200"/>
          </a:xfrm>
          <a:prstGeom prst="rect">
            <a:avLst/>
          </a:prstGeom>
        </p:spPr>
      </p:pic>
      <p:pic>
        <p:nvPicPr>
          <p:cNvPr id="14" name="Picture 13">
            <a:extLst>
              <a:ext uri="{FF2B5EF4-FFF2-40B4-BE49-F238E27FC236}">
                <a16:creationId xmlns:a16="http://schemas.microsoft.com/office/drawing/2014/main" id="{B031093B-2A35-FC12-EE86-12B61FCFB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446" y="923330"/>
            <a:ext cx="3124863" cy="2743200"/>
          </a:xfrm>
          <a:prstGeom prst="rect">
            <a:avLst/>
          </a:prstGeom>
        </p:spPr>
      </p:pic>
      <p:pic>
        <p:nvPicPr>
          <p:cNvPr id="16" name="Picture 15">
            <a:extLst>
              <a:ext uri="{FF2B5EF4-FFF2-40B4-BE49-F238E27FC236}">
                <a16:creationId xmlns:a16="http://schemas.microsoft.com/office/drawing/2014/main" id="{8A920B75-35EE-3B07-B05A-7FA8C815A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909" y="3978275"/>
            <a:ext cx="3093057" cy="2743200"/>
          </a:xfrm>
          <a:prstGeom prst="rect">
            <a:avLst/>
          </a:prstGeom>
        </p:spPr>
      </p:pic>
      <p:sp>
        <p:nvSpPr>
          <p:cNvPr id="17" name="TextBox 16">
            <a:extLst>
              <a:ext uri="{FF2B5EF4-FFF2-40B4-BE49-F238E27FC236}">
                <a16:creationId xmlns:a16="http://schemas.microsoft.com/office/drawing/2014/main" id="{2A723BCC-57EF-C6E8-D0D8-459DC0D2D008}"/>
              </a:ext>
            </a:extLst>
          </p:cNvPr>
          <p:cNvSpPr txBox="1"/>
          <p:nvPr/>
        </p:nvSpPr>
        <p:spPr>
          <a:xfrm>
            <a:off x="1729947" y="6721475"/>
            <a:ext cx="2296719" cy="369332"/>
          </a:xfrm>
          <a:prstGeom prst="rect">
            <a:avLst/>
          </a:prstGeom>
          <a:noFill/>
        </p:spPr>
        <p:txBody>
          <a:bodyPr wrap="none" rtlCol="0">
            <a:spAutoFit/>
          </a:bodyPr>
          <a:lstStyle/>
          <a:p>
            <a:r>
              <a:rPr lang="en-US" dirty="0" err="1"/>
              <a:t>class_weight</a:t>
            </a:r>
            <a:r>
              <a:rPr lang="en-US" dirty="0"/>
              <a:t> = [1.9, 1]</a:t>
            </a:r>
          </a:p>
        </p:txBody>
      </p:sp>
      <p:sp>
        <p:nvSpPr>
          <p:cNvPr id="19" name="TextBox 18">
            <a:extLst>
              <a:ext uri="{FF2B5EF4-FFF2-40B4-BE49-F238E27FC236}">
                <a16:creationId xmlns:a16="http://schemas.microsoft.com/office/drawing/2014/main" id="{EABC73F3-4F8A-0AC2-F134-5C797653A765}"/>
              </a:ext>
            </a:extLst>
          </p:cNvPr>
          <p:cNvSpPr txBox="1"/>
          <p:nvPr/>
        </p:nvSpPr>
        <p:spPr>
          <a:xfrm>
            <a:off x="4624965" y="6721475"/>
            <a:ext cx="2259593" cy="369332"/>
          </a:xfrm>
          <a:prstGeom prst="rect">
            <a:avLst/>
          </a:prstGeom>
          <a:noFill/>
        </p:spPr>
        <p:txBody>
          <a:bodyPr wrap="none" rtlCol="0">
            <a:spAutoFit/>
          </a:bodyPr>
          <a:lstStyle/>
          <a:p>
            <a:r>
              <a:rPr lang="en-US" dirty="0" err="1"/>
              <a:t>class_weight</a:t>
            </a:r>
            <a:r>
              <a:rPr lang="en-US" dirty="0"/>
              <a:t> = [2.1, 1]</a:t>
            </a:r>
          </a:p>
        </p:txBody>
      </p:sp>
      <p:pic>
        <p:nvPicPr>
          <p:cNvPr id="21" name="Picture 20">
            <a:extLst>
              <a:ext uri="{FF2B5EF4-FFF2-40B4-BE49-F238E27FC236}">
                <a16:creationId xmlns:a16="http://schemas.microsoft.com/office/drawing/2014/main" id="{A562B5F2-E6B2-1D23-F341-7762F7FB7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2301" y="3978275"/>
            <a:ext cx="3160295" cy="2743200"/>
          </a:xfrm>
          <a:prstGeom prst="rect">
            <a:avLst/>
          </a:prstGeom>
        </p:spPr>
      </p:pic>
      <p:sp>
        <p:nvSpPr>
          <p:cNvPr id="22" name="TextBox 21">
            <a:extLst>
              <a:ext uri="{FF2B5EF4-FFF2-40B4-BE49-F238E27FC236}">
                <a16:creationId xmlns:a16="http://schemas.microsoft.com/office/drawing/2014/main" id="{FAE59298-BF12-4F6E-C920-1D128E9D44BC}"/>
              </a:ext>
            </a:extLst>
          </p:cNvPr>
          <p:cNvSpPr txBox="1"/>
          <p:nvPr/>
        </p:nvSpPr>
        <p:spPr>
          <a:xfrm>
            <a:off x="8170519" y="6721475"/>
            <a:ext cx="2084866" cy="369332"/>
          </a:xfrm>
          <a:prstGeom prst="rect">
            <a:avLst/>
          </a:prstGeom>
          <a:noFill/>
        </p:spPr>
        <p:txBody>
          <a:bodyPr wrap="none" rtlCol="0">
            <a:spAutoFit/>
          </a:bodyPr>
          <a:lstStyle/>
          <a:p>
            <a:r>
              <a:rPr lang="en-US" dirty="0" err="1"/>
              <a:t>class_weight</a:t>
            </a:r>
            <a:r>
              <a:rPr lang="en-US" dirty="0"/>
              <a:t> = [3, 1]</a:t>
            </a:r>
          </a:p>
        </p:txBody>
      </p:sp>
      <p:pic>
        <p:nvPicPr>
          <p:cNvPr id="24" name="Picture 23">
            <a:extLst>
              <a:ext uri="{FF2B5EF4-FFF2-40B4-BE49-F238E27FC236}">
                <a16:creationId xmlns:a16="http://schemas.microsoft.com/office/drawing/2014/main" id="{6BB85F45-FB86-39B1-5508-728426B841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6451" y="3978275"/>
            <a:ext cx="3117998" cy="2743200"/>
          </a:xfrm>
          <a:prstGeom prst="rect">
            <a:avLst/>
          </a:prstGeom>
        </p:spPr>
      </p:pic>
    </p:spTree>
    <p:extLst>
      <p:ext uri="{BB962C8B-B14F-4D97-AF65-F5344CB8AC3E}">
        <p14:creationId xmlns:p14="http://schemas.microsoft.com/office/powerpoint/2010/main" val="1477015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2A00BF-DA47-DEFC-13A9-91B7A129A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49" y="685802"/>
            <a:ext cx="10401301" cy="5943600"/>
          </a:xfrm>
          <a:prstGeom prst="rect">
            <a:avLst/>
          </a:prstGeom>
        </p:spPr>
      </p:pic>
      <p:sp>
        <p:nvSpPr>
          <p:cNvPr id="4" name="Slide Number Placeholder 3">
            <a:extLst>
              <a:ext uri="{FF2B5EF4-FFF2-40B4-BE49-F238E27FC236}">
                <a16:creationId xmlns:a16="http://schemas.microsoft.com/office/drawing/2014/main" id="{805F60B7-470A-269B-D83C-DCFC8391AE21}"/>
              </a:ext>
            </a:extLst>
          </p:cNvPr>
          <p:cNvSpPr>
            <a:spLocks noGrp="1"/>
          </p:cNvSpPr>
          <p:nvPr>
            <p:ph type="sldNum" sz="quarter" idx="12"/>
          </p:nvPr>
        </p:nvSpPr>
        <p:spPr/>
        <p:txBody>
          <a:bodyPr/>
          <a:lstStyle/>
          <a:p>
            <a:fld id="{AD169837-3143-44FA-94C6-B5220B265883}" type="slidenum">
              <a:rPr lang="en-US" smtClean="0"/>
              <a:t>20</a:t>
            </a:fld>
            <a:endParaRPr lang="en-US"/>
          </a:p>
        </p:txBody>
      </p:sp>
      <p:sp>
        <p:nvSpPr>
          <p:cNvPr id="6" name="TextBox 5">
            <a:extLst>
              <a:ext uri="{FF2B5EF4-FFF2-40B4-BE49-F238E27FC236}">
                <a16:creationId xmlns:a16="http://schemas.microsoft.com/office/drawing/2014/main" id="{D9E315D3-456A-412A-A1F6-1CC1FC8B4233}"/>
              </a:ext>
            </a:extLst>
          </p:cNvPr>
          <p:cNvSpPr txBox="1"/>
          <p:nvPr/>
        </p:nvSpPr>
        <p:spPr>
          <a:xfrm>
            <a:off x="0" y="0"/>
            <a:ext cx="12004120" cy="369332"/>
          </a:xfrm>
          <a:prstGeom prst="rect">
            <a:avLst/>
          </a:prstGeom>
          <a:noFill/>
        </p:spPr>
        <p:txBody>
          <a:bodyPr wrap="none" rtlCol="0">
            <a:spAutoFit/>
          </a:bodyPr>
          <a:lstStyle/>
          <a:p>
            <a:r>
              <a:rPr lang="en-US" b="1" dirty="0"/>
              <a:t>GSE200996: known ICB signature score for PENCIL annotated phenotype-related cells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343339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31E871-34F2-F095-2C72-8898A0C2EE9C}"/>
              </a:ext>
            </a:extLst>
          </p:cNvPr>
          <p:cNvSpPr>
            <a:spLocks noGrp="1"/>
          </p:cNvSpPr>
          <p:nvPr>
            <p:ph type="sldNum" sz="quarter" idx="12"/>
          </p:nvPr>
        </p:nvSpPr>
        <p:spPr/>
        <p:txBody>
          <a:bodyPr/>
          <a:lstStyle/>
          <a:p>
            <a:fld id="{AD169837-3143-44FA-94C6-B5220B265883}" type="slidenum">
              <a:rPr lang="en-US" smtClean="0"/>
              <a:t>21</a:t>
            </a:fld>
            <a:endParaRPr lang="en-US"/>
          </a:p>
        </p:txBody>
      </p:sp>
      <p:pic>
        <p:nvPicPr>
          <p:cNvPr id="6" name="Picture 5">
            <a:extLst>
              <a:ext uri="{FF2B5EF4-FFF2-40B4-BE49-F238E27FC236}">
                <a16:creationId xmlns:a16="http://schemas.microsoft.com/office/drawing/2014/main" id="{4E372AAB-B3EA-B72F-6E7D-B0E5A8C6E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72" y="646331"/>
            <a:ext cx="10889455" cy="6222545"/>
          </a:xfrm>
          <a:prstGeom prst="rect">
            <a:avLst/>
          </a:prstGeom>
        </p:spPr>
      </p:pic>
      <p:sp>
        <p:nvSpPr>
          <p:cNvPr id="9" name="TextBox 8">
            <a:extLst>
              <a:ext uri="{FF2B5EF4-FFF2-40B4-BE49-F238E27FC236}">
                <a16:creationId xmlns:a16="http://schemas.microsoft.com/office/drawing/2014/main" id="{E91B7A1F-250C-8D68-2021-74DFB47E739C}"/>
              </a:ext>
            </a:extLst>
          </p:cNvPr>
          <p:cNvSpPr txBox="1"/>
          <p:nvPr/>
        </p:nvSpPr>
        <p:spPr>
          <a:xfrm>
            <a:off x="0" y="0"/>
            <a:ext cx="12192000" cy="646331"/>
          </a:xfrm>
          <a:prstGeom prst="rect">
            <a:avLst/>
          </a:prstGeom>
          <a:noFill/>
        </p:spPr>
        <p:txBody>
          <a:bodyPr wrap="square" rtlCol="0">
            <a:spAutoFit/>
          </a:bodyPr>
          <a:lstStyle/>
          <a:p>
            <a:r>
              <a:rPr lang="en-US" b="1" dirty="0"/>
              <a:t>GSE200996: ICG (immune checkpoint genes) expression for PENCIL annotated phenotype-related cells (</a:t>
            </a:r>
            <a:r>
              <a:rPr lang="en-US" b="1" dirty="0">
                <a:solidFill>
                  <a:srgbClr val="FF0000"/>
                </a:solidFill>
                <a:highlight>
                  <a:srgbClr val="FFFF00"/>
                </a:highlight>
              </a:rPr>
              <a:t>corrected result for tissue CD8T cells</a:t>
            </a:r>
            <a:r>
              <a:rPr lang="en-US" b="1" dirty="0"/>
              <a:t>)</a:t>
            </a:r>
          </a:p>
        </p:txBody>
      </p:sp>
      <p:sp>
        <p:nvSpPr>
          <p:cNvPr id="10" name="Rectangle 9">
            <a:extLst>
              <a:ext uri="{FF2B5EF4-FFF2-40B4-BE49-F238E27FC236}">
                <a16:creationId xmlns:a16="http://schemas.microsoft.com/office/drawing/2014/main" id="{30184255-739D-A8B8-52CE-338D067596AF}"/>
              </a:ext>
            </a:extLst>
          </p:cNvPr>
          <p:cNvSpPr/>
          <p:nvPr/>
        </p:nvSpPr>
        <p:spPr>
          <a:xfrm>
            <a:off x="5039139" y="5168348"/>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998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31E871-34F2-F095-2C72-8898A0C2EE9C}"/>
              </a:ext>
            </a:extLst>
          </p:cNvPr>
          <p:cNvSpPr>
            <a:spLocks noGrp="1"/>
          </p:cNvSpPr>
          <p:nvPr>
            <p:ph type="sldNum" sz="quarter" idx="12"/>
          </p:nvPr>
        </p:nvSpPr>
        <p:spPr/>
        <p:txBody>
          <a:bodyPr/>
          <a:lstStyle/>
          <a:p>
            <a:fld id="{AD169837-3143-44FA-94C6-B5220B265883}" type="slidenum">
              <a:rPr lang="en-US" smtClean="0"/>
              <a:t>22</a:t>
            </a:fld>
            <a:endParaRPr lang="en-US"/>
          </a:p>
        </p:txBody>
      </p:sp>
      <p:pic>
        <p:nvPicPr>
          <p:cNvPr id="8" name="Picture 7">
            <a:extLst>
              <a:ext uri="{FF2B5EF4-FFF2-40B4-BE49-F238E27FC236}">
                <a16:creationId xmlns:a16="http://schemas.microsoft.com/office/drawing/2014/main" id="{BADA97F3-43BE-AEF7-3C24-569DE9B4B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89" y="646331"/>
            <a:ext cx="10870422" cy="6211669"/>
          </a:xfrm>
          <a:prstGeom prst="rect">
            <a:avLst/>
          </a:prstGeom>
        </p:spPr>
      </p:pic>
      <p:sp>
        <p:nvSpPr>
          <p:cNvPr id="2" name="TextBox 1">
            <a:extLst>
              <a:ext uri="{FF2B5EF4-FFF2-40B4-BE49-F238E27FC236}">
                <a16:creationId xmlns:a16="http://schemas.microsoft.com/office/drawing/2014/main" id="{AEB3C3A1-6731-A3ED-D7FC-2F324E4520CF}"/>
              </a:ext>
            </a:extLst>
          </p:cNvPr>
          <p:cNvSpPr txBox="1"/>
          <p:nvPr/>
        </p:nvSpPr>
        <p:spPr>
          <a:xfrm>
            <a:off x="0" y="0"/>
            <a:ext cx="12192000" cy="646331"/>
          </a:xfrm>
          <a:prstGeom prst="rect">
            <a:avLst/>
          </a:prstGeom>
          <a:noFill/>
        </p:spPr>
        <p:txBody>
          <a:bodyPr wrap="square" rtlCol="0">
            <a:spAutoFit/>
          </a:bodyPr>
          <a:lstStyle/>
          <a:p>
            <a:r>
              <a:rPr lang="en-US" b="1" dirty="0"/>
              <a:t>GSE200996: ICG (immune checkpoint genes) expression for PENCIL annotated phenotype-related cells (</a:t>
            </a:r>
            <a:r>
              <a:rPr lang="en-US" b="1" dirty="0">
                <a:solidFill>
                  <a:srgbClr val="FF0000"/>
                </a:solidFill>
                <a:highlight>
                  <a:srgbClr val="FFFF00"/>
                </a:highlight>
              </a:rPr>
              <a:t>corrected result for tissue CD8T cells</a:t>
            </a:r>
            <a:r>
              <a:rPr lang="en-US" b="1" dirty="0"/>
              <a:t>)</a:t>
            </a:r>
          </a:p>
        </p:txBody>
      </p:sp>
      <p:sp>
        <p:nvSpPr>
          <p:cNvPr id="3" name="Rectangle 2">
            <a:extLst>
              <a:ext uri="{FF2B5EF4-FFF2-40B4-BE49-F238E27FC236}">
                <a16:creationId xmlns:a16="http://schemas.microsoft.com/office/drawing/2014/main" id="{517A81FE-C6E9-3860-EF2B-3386037308C4}"/>
              </a:ext>
            </a:extLst>
          </p:cNvPr>
          <p:cNvSpPr/>
          <p:nvPr/>
        </p:nvSpPr>
        <p:spPr>
          <a:xfrm>
            <a:off x="4764156" y="748748"/>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BF282D-2E0F-7C41-983D-6AAB1F0E8D5B}"/>
              </a:ext>
            </a:extLst>
          </p:cNvPr>
          <p:cNvSpPr/>
          <p:nvPr/>
        </p:nvSpPr>
        <p:spPr>
          <a:xfrm>
            <a:off x="2769703" y="4803223"/>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74F483-3392-4C09-65FC-B54A87B31B17}"/>
              </a:ext>
            </a:extLst>
          </p:cNvPr>
          <p:cNvSpPr/>
          <p:nvPr/>
        </p:nvSpPr>
        <p:spPr>
          <a:xfrm>
            <a:off x="9054546" y="4803222"/>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03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B64378A-15A0-5579-739A-54A1401CA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702" y="725626"/>
            <a:ext cx="7772400" cy="4439971"/>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23</a:t>
            </a:fld>
            <a:endParaRPr lang="en-US"/>
          </a:p>
        </p:txBody>
      </p:sp>
      <p:sp>
        <p:nvSpPr>
          <p:cNvPr id="6" name="TextBox 5">
            <a:extLst>
              <a:ext uri="{FF2B5EF4-FFF2-40B4-BE49-F238E27FC236}">
                <a16:creationId xmlns:a16="http://schemas.microsoft.com/office/drawing/2014/main" id="{83692700-B94D-2689-DF5E-C994461DA04C}"/>
              </a:ext>
            </a:extLst>
          </p:cNvPr>
          <p:cNvSpPr txBox="1"/>
          <p:nvPr/>
        </p:nvSpPr>
        <p:spPr>
          <a:xfrm>
            <a:off x="0" y="0"/>
            <a:ext cx="12192000" cy="369332"/>
          </a:xfrm>
          <a:prstGeom prst="rect">
            <a:avLst/>
          </a:prstGeom>
          <a:noFill/>
        </p:spPr>
        <p:txBody>
          <a:bodyPr wrap="square" rtlCol="0">
            <a:spAutoFit/>
          </a:bodyPr>
          <a:lstStyle/>
          <a:p>
            <a:r>
              <a:rPr lang="en-US" b="1" dirty="0"/>
              <a:t>GSE200996: Marker genes for PENCIL annotated phenotype-related cells (</a:t>
            </a:r>
            <a:r>
              <a:rPr lang="en-US" b="1" dirty="0">
                <a:solidFill>
                  <a:srgbClr val="FF0000"/>
                </a:solidFill>
                <a:highlight>
                  <a:srgbClr val="FFFF00"/>
                </a:highlight>
              </a:rPr>
              <a:t>corrected result for tissue CD8T cells</a:t>
            </a:r>
            <a:r>
              <a:rPr lang="en-US" b="1" dirty="0"/>
              <a:t>)</a:t>
            </a:r>
          </a:p>
        </p:txBody>
      </p:sp>
      <p:cxnSp>
        <p:nvCxnSpPr>
          <p:cNvPr id="7" name="Straight Connector 6">
            <a:extLst>
              <a:ext uri="{FF2B5EF4-FFF2-40B4-BE49-F238E27FC236}">
                <a16:creationId xmlns:a16="http://schemas.microsoft.com/office/drawing/2014/main" id="{E95E6EC5-D0C2-90EF-B7B4-EEDB5FCF2667}"/>
              </a:ext>
            </a:extLst>
          </p:cNvPr>
          <p:cNvCxnSpPr>
            <a:cxnSpLocks/>
          </p:cNvCxnSpPr>
          <p:nvPr/>
        </p:nvCxnSpPr>
        <p:spPr>
          <a:xfrm>
            <a:off x="1918252" y="1235765"/>
            <a:ext cx="24847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3642ACC-9052-A2CE-1A56-CF707618AE50}"/>
              </a:ext>
            </a:extLst>
          </p:cNvPr>
          <p:cNvSpPr txBox="1"/>
          <p:nvPr/>
        </p:nvSpPr>
        <p:spPr>
          <a:xfrm>
            <a:off x="1908939" y="902376"/>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cxnSp>
        <p:nvCxnSpPr>
          <p:cNvPr id="12" name="Straight Connector 11">
            <a:extLst>
              <a:ext uri="{FF2B5EF4-FFF2-40B4-BE49-F238E27FC236}">
                <a16:creationId xmlns:a16="http://schemas.microsoft.com/office/drawing/2014/main" id="{B4F1E99D-02D3-92EA-5039-22DEB4E44325}"/>
              </a:ext>
            </a:extLst>
          </p:cNvPr>
          <p:cNvCxnSpPr>
            <a:cxnSpLocks/>
          </p:cNvCxnSpPr>
          <p:nvPr/>
        </p:nvCxnSpPr>
        <p:spPr>
          <a:xfrm>
            <a:off x="4525617" y="1235765"/>
            <a:ext cx="3683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167F3B-2528-F439-B106-9F4B551AC680}"/>
              </a:ext>
            </a:extLst>
          </p:cNvPr>
          <p:cNvSpPr txBox="1"/>
          <p:nvPr/>
        </p:nvSpPr>
        <p:spPr>
          <a:xfrm>
            <a:off x="3903386" y="898994"/>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cxnSp>
        <p:nvCxnSpPr>
          <p:cNvPr id="14" name="Straight Connector 13">
            <a:extLst>
              <a:ext uri="{FF2B5EF4-FFF2-40B4-BE49-F238E27FC236}">
                <a16:creationId xmlns:a16="http://schemas.microsoft.com/office/drawing/2014/main" id="{6310CDC0-7228-ACF1-7264-325ABD4E3893}"/>
              </a:ext>
            </a:extLst>
          </p:cNvPr>
          <p:cNvCxnSpPr>
            <a:cxnSpLocks/>
          </p:cNvCxnSpPr>
          <p:nvPr/>
        </p:nvCxnSpPr>
        <p:spPr>
          <a:xfrm>
            <a:off x="5122583" y="1235765"/>
            <a:ext cx="23615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31EC21-F348-754E-2202-CB29EE9F3C76}"/>
              </a:ext>
            </a:extLst>
          </p:cNvPr>
          <p:cNvSpPr txBox="1"/>
          <p:nvPr/>
        </p:nvSpPr>
        <p:spPr>
          <a:xfrm>
            <a:off x="5659918" y="902376"/>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spTree>
    <p:extLst>
      <p:ext uri="{BB962C8B-B14F-4D97-AF65-F5344CB8AC3E}">
        <p14:creationId xmlns:p14="http://schemas.microsoft.com/office/powerpoint/2010/main" val="2046797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24</a:t>
            </a:fld>
            <a:endParaRPr lang="en-US"/>
          </a:p>
        </p:txBody>
      </p:sp>
      <p:sp>
        <p:nvSpPr>
          <p:cNvPr id="9" name="TextBox 8">
            <a:extLst>
              <a:ext uri="{FF2B5EF4-FFF2-40B4-BE49-F238E27FC236}">
                <a16:creationId xmlns:a16="http://schemas.microsoft.com/office/drawing/2014/main" id="{F983832D-D6EC-1AFE-783A-83A382323320}"/>
              </a:ext>
            </a:extLst>
          </p:cNvPr>
          <p:cNvSpPr txBox="1"/>
          <p:nvPr/>
        </p:nvSpPr>
        <p:spPr>
          <a:xfrm>
            <a:off x="0" y="0"/>
            <a:ext cx="12192000" cy="369332"/>
          </a:xfrm>
          <a:prstGeom prst="rect">
            <a:avLst/>
          </a:prstGeom>
          <a:noFill/>
        </p:spPr>
        <p:txBody>
          <a:bodyPr wrap="square" rtlCol="0">
            <a:spAutoFit/>
          </a:bodyPr>
          <a:lstStyle/>
          <a:p>
            <a:r>
              <a:rPr lang="en-US" b="1" dirty="0"/>
              <a:t>GSE200996: Marker genes for PENCIL annotated phenotype-related cells (</a:t>
            </a:r>
            <a:r>
              <a:rPr lang="en-US" b="1" dirty="0">
                <a:solidFill>
                  <a:srgbClr val="FF0000"/>
                </a:solidFill>
                <a:highlight>
                  <a:srgbClr val="FFFF00"/>
                </a:highlight>
              </a:rPr>
              <a:t>corrected result for tissue CD8T cells</a:t>
            </a:r>
            <a:r>
              <a:rPr lang="en-US" b="1" dirty="0"/>
              <a:t>)</a:t>
            </a:r>
          </a:p>
        </p:txBody>
      </p:sp>
      <p:cxnSp>
        <p:nvCxnSpPr>
          <p:cNvPr id="10" name="Straight Connector 9">
            <a:extLst>
              <a:ext uri="{FF2B5EF4-FFF2-40B4-BE49-F238E27FC236}">
                <a16:creationId xmlns:a16="http://schemas.microsoft.com/office/drawing/2014/main" id="{1BFE71AF-F565-2942-862E-913E5DD1AC3C}"/>
              </a:ext>
            </a:extLst>
          </p:cNvPr>
          <p:cNvCxnSpPr>
            <a:cxnSpLocks/>
          </p:cNvCxnSpPr>
          <p:nvPr/>
        </p:nvCxnSpPr>
        <p:spPr>
          <a:xfrm>
            <a:off x="2953989" y="1355036"/>
            <a:ext cx="3312" cy="21643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45D16B-9217-D2B1-30AA-425A00D6DFDF}"/>
              </a:ext>
            </a:extLst>
          </p:cNvPr>
          <p:cNvSpPr txBox="1"/>
          <p:nvPr/>
        </p:nvSpPr>
        <p:spPr>
          <a:xfrm>
            <a:off x="1209258" y="2377757"/>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sp>
        <p:nvSpPr>
          <p:cNvPr id="13" name="TextBox 12">
            <a:extLst>
              <a:ext uri="{FF2B5EF4-FFF2-40B4-BE49-F238E27FC236}">
                <a16:creationId xmlns:a16="http://schemas.microsoft.com/office/drawing/2014/main" id="{1313351A-0FA6-C52E-0594-6104F4F8F079}"/>
              </a:ext>
            </a:extLst>
          </p:cNvPr>
          <p:cNvSpPr txBox="1"/>
          <p:nvPr/>
        </p:nvSpPr>
        <p:spPr>
          <a:xfrm>
            <a:off x="1293952" y="3688714"/>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sp>
        <p:nvSpPr>
          <p:cNvPr id="15" name="TextBox 14">
            <a:extLst>
              <a:ext uri="{FF2B5EF4-FFF2-40B4-BE49-F238E27FC236}">
                <a16:creationId xmlns:a16="http://schemas.microsoft.com/office/drawing/2014/main" id="{7C4AC5D7-3D3F-ED04-D0A2-688D1573B6ED}"/>
              </a:ext>
            </a:extLst>
          </p:cNvPr>
          <p:cNvSpPr txBox="1"/>
          <p:nvPr/>
        </p:nvSpPr>
        <p:spPr>
          <a:xfrm>
            <a:off x="929887" y="5078187"/>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cxnSp>
        <p:nvCxnSpPr>
          <p:cNvPr id="17" name="Straight Connector 16">
            <a:extLst>
              <a:ext uri="{FF2B5EF4-FFF2-40B4-BE49-F238E27FC236}">
                <a16:creationId xmlns:a16="http://schemas.microsoft.com/office/drawing/2014/main" id="{C2BBE785-3299-9B3C-83DD-D92E4FED50E6}"/>
              </a:ext>
            </a:extLst>
          </p:cNvPr>
          <p:cNvCxnSpPr>
            <a:cxnSpLocks/>
          </p:cNvCxnSpPr>
          <p:nvPr/>
        </p:nvCxnSpPr>
        <p:spPr>
          <a:xfrm>
            <a:off x="2953989" y="3707296"/>
            <a:ext cx="0" cy="258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7525BC-EE42-12CD-B568-A37D12AAD52A}"/>
              </a:ext>
            </a:extLst>
          </p:cNvPr>
          <p:cNvCxnSpPr>
            <a:cxnSpLocks/>
          </p:cNvCxnSpPr>
          <p:nvPr/>
        </p:nvCxnSpPr>
        <p:spPr>
          <a:xfrm>
            <a:off x="2953989" y="4175377"/>
            <a:ext cx="0" cy="20862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386A926-095A-0597-69EB-A496972D9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301" y="396876"/>
            <a:ext cx="6324599" cy="6324599"/>
          </a:xfrm>
          <a:prstGeom prst="rect">
            <a:avLst/>
          </a:prstGeom>
        </p:spPr>
      </p:pic>
    </p:spTree>
    <p:extLst>
      <p:ext uri="{BB962C8B-B14F-4D97-AF65-F5344CB8AC3E}">
        <p14:creationId xmlns:p14="http://schemas.microsoft.com/office/powerpoint/2010/main" val="428023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25</a:t>
            </a:fld>
            <a:endParaRPr lang="en-US"/>
          </a:p>
        </p:txBody>
      </p:sp>
      <p:sp>
        <p:nvSpPr>
          <p:cNvPr id="2" name="TextBox 1">
            <a:extLst>
              <a:ext uri="{FF2B5EF4-FFF2-40B4-BE49-F238E27FC236}">
                <a16:creationId xmlns:a16="http://schemas.microsoft.com/office/drawing/2014/main" id="{B58F04C7-F20A-72E6-3FB2-31D9FC6FE31B}"/>
              </a:ext>
            </a:extLst>
          </p:cNvPr>
          <p:cNvSpPr txBox="1"/>
          <p:nvPr/>
        </p:nvSpPr>
        <p:spPr>
          <a:xfrm>
            <a:off x="0" y="0"/>
            <a:ext cx="12192000" cy="369332"/>
          </a:xfrm>
          <a:prstGeom prst="rect">
            <a:avLst/>
          </a:prstGeom>
          <a:noFill/>
        </p:spPr>
        <p:txBody>
          <a:bodyPr wrap="square" rtlCol="0">
            <a:spAutoFit/>
          </a:bodyPr>
          <a:lstStyle/>
          <a:p>
            <a:r>
              <a:rPr lang="en-US" b="1" dirty="0"/>
              <a:t>GSE200996: Marker gene </a:t>
            </a:r>
            <a:r>
              <a:rPr lang="en-US" b="1" dirty="0" err="1"/>
              <a:t>UCell</a:t>
            </a:r>
            <a:r>
              <a:rPr lang="en-US" b="1" dirty="0"/>
              <a:t> score for PENCIL annotated phenotype-related cells (</a:t>
            </a:r>
            <a:r>
              <a:rPr lang="en-US" b="1" dirty="0">
                <a:solidFill>
                  <a:srgbClr val="FF0000"/>
                </a:solidFill>
                <a:highlight>
                  <a:srgbClr val="FFFF00"/>
                </a:highlight>
              </a:rPr>
              <a:t>corrected result for tissue CD8T cells</a:t>
            </a:r>
            <a:r>
              <a:rPr lang="en-US" b="1" dirty="0"/>
              <a:t>)</a:t>
            </a:r>
          </a:p>
        </p:txBody>
      </p:sp>
      <p:pic>
        <p:nvPicPr>
          <p:cNvPr id="7" name="Picture 6">
            <a:extLst>
              <a:ext uri="{FF2B5EF4-FFF2-40B4-BE49-F238E27FC236}">
                <a16:creationId xmlns:a16="http://schemas.microsoft.com/office/drawing/2014/main" id="{7C5BBC1A-4466-69F4-86D8-5CB5730B9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000539"/>
            <a:ext cx="5638800" cy="5638800"/>
          </a:xfrm>
          <a:prstGeom prst="rect">
            <a:avLst/>
          </a:prstGeom>
        </p:spPr>
      </p:pic>
    </p:spTree>
    <p:extLst>
      <p:ext uri="{BB962C8B-B14F-4D97-AF65-F5344CB8AC3E}">
        <p14:creationId xmlns:p14="http://schemas.microsoft.com/office/powerpoint/2010/main" val="1401417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26</a:t>
            </a:fld>
            <a:endParaRPr lang="en-US"/>
          </a:p>
        </p:txBody>
      </p:sp>
      <p:pic>
        <p:nvPicPr>
          <p:cNvPr id="3" name="Picture 2">
            <a:extLst>
              <a:ext uri="{FF2B5EF4-FFF2-40B4-BE49-F238E27FC236}">
                <a16:creationId xmlns:a16="http://schemas.microsoft.com/office/drawing/2014/main" id="{2966EBFE-6CC0-3446-3D1F-2B9865E8B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111" y="1480930"/>
            <a:ext cx="7772400" cy="4441371"/>
          </a:xfrm>
          <a:prstGeom prst="rect">
            <a:avLst/>
          </a:prstGeom>
        </p:spPr>
      </p:pic>
      <p:cxnSp>
        <p:nvCxnSpPr>
          <p:cNvPr id="5" name="Straight Connector 4">
            <a:extLst>
              <a:ext uri="{FF2B5EF4-FFF2-40B4-BE49-F238E27FC236}">
                <a16:creationId xmlns:a16="http://schemas.microsoft.com/office/drawing/2014/main" id="{671286FA-9142-7AFD-978B-B78121826C97}"/>
              </a:ext>
            </a:extLst>
          </p:cNvPr>
          <p:cNvCxnSpPr>
            <a:cxnSpLocks/>
          </p:cNvCxnSpPr>
          <p:nvPr/>
        </p:nvCxnSpPr>
        <p:spPr>
          <a:xfrm>
            <a:off x="2226365" y="5708375"/>
            <a:ext cx="30711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A0D1893-CD7E-AF54-F8F5-5E218BBBE817}"/>
              </a:ext>
            </a:extLst>
          </p:cNvPr>
          <p:cNvCxnSpPr>
            <a:cxnSpLocks/>
          </p:cNvCxnSpPr>
          <p:nvPr/>
        </p:nvCxnSpPr>
        <p:spPr>
          <a:xfrm>
            <a:off x="5569223" y="5708375"/>
            <a:ext cx="3892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7A514E6-3726-D398-290F-5CA8487E56F6}"/>
              </a:ext>
            </a:extLst>
          </p:cNvPr>
          <p:cNvSpPr txBox="1"/>
          <p:nvPr/>
        </p:nvSpPr>
        <p:spPr>
          <a:xfrm>
            <a:off x="3233654" y="5740773"/>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82EABF96-3CAF-6718-FE25-AA02CDC8F970}"/>
              </a:ext>
            </a:extLst>
          </p:cNvPr>
          <p:cNvSpPr txBox="1"/>
          <p:nvPr/>
        </p:nvSpPr>
        <p:spPr>
          <a:xfrm>
            <a:off x="7053592" y="5738125"/>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cxnSp>
        <p:nvCxnSpPr>
          <p:cNvPr id="13" name="Straight Connector 12">
            <a:extLst>
              <a:ext uri="{FF2B5EF4-FFF2-40B4-BE49-F238E27FC236}">
                <a16:creationId xmlns:a16="http://schemas.microsoft.com/office/drawing/2014/main" id="{4AED57A2-52E8-BD59-08ED-AE7D3B114A39}"/>
              </a:ext>
            </a:extLst>
          </p:cNvPr>
          <p:cNvCxnSpPr/>
          <p:nvPr/>
        </p:nvCxnSpPr>
        <p:spPr>
          <a:xfrm>
            <a:off x="5486397" y="954158"/>
            <a:ext cx="0" cy="54068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05430B9-6A88-B8B5-891F-F1F351C94787}"/>
              </a:ext>
            </a:extLst>
          </p:cNvPr>
          <p:cNvSpPr txBox="1"/>
          <p:nvPr/>
        </p:nvSpPr>
        <p:spPr>
          <a:xfrm>
            <a:off x="0" y="0"/>
            <a:ext cx="12192000" cy="369332"/>
          </a:xfrm>
          <a:prstGeom prst="rect">
            <a:avLst/>
          </a:prstGeom>
          <a:noFill/>
        </p:spPr>
        <p:txBody>
          <a:bodyPr wrap="square" rtlCol="0">
            <a:spAutoFit/>
          </a:bodyPr>
          <a:lstStyle/>
          <a:p>
            <a:r>
              <a:rPr lang="en-US" b="1" dirty="0"/>
              <a:t>GSE200996: Marker gene </a:t>
            </a:r>
            <a:r>
              <a:rPr lang="en-US" b="1" dirty="0" err="1"/>
              <a:t>UCell</a:t>
            </a:r>
            <a:r>
              <a:rPr lang="en-US" b="1" dirty="0"/>
              <a:t> score vs. ICB response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2948911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27</a:t>
            </a:fld>
            <a:endParaRPr lang="en-US"/>
          </a:p>
        </p:txBody>
      </p:sp>
    </p:spTree>
    <p:extLst>
      <p:ext uri="{BB962C8B-B14F-4D97-AF65-F5344CB8AC3E}">
        <p14:creationId xmlns:p14="http://schemas.microsoft.com/office/powerpoint/2010/main" val="3848489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E2838D5-54AF-8C03-6592-EB0193551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900" y="76411"/>
            <a:ext cx="4340711" cy="2743200"/>
          </a:xfrm>
          <a:prstGeom prst="rect">
            <a:avLst/>
          </a:prstGeom>
        </p:spPr>
      </p:pic>
      <p:pic>
        <p:nvPicPr>
          <p:cNvPr id="5" name="Picture 4">
            <a:extLst>
              <a:ext uri="{FF2B5EF4-FFF2-40B4-BE49-F238E27FC236}">
                <a16:creationId xmlns:a16="http://schemas.microsoft.com/office/drawing/2014/main" id="{711E6E44-C9FF-9448-3E3A-F32F8A8DC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312" y="3245469"/>
            <a:ext cx="4340710" cy="2743200"/>
          </a:xfrm>
          <a:prstGeom prst="rect">
            <a:avLst/>
          </a:prstGeom>
        </p:spPr>
      </p:pic>
      <p:pic>
        <p:nvPicPr>
          <p:cNvPr id="12" name="Picture 11">
            <a:extLst>
              <a:ext uri="{FF2B5EF4-FFF2-40B4-BE49-F238E27FC236}">
                <a16:creationId xmlns:a16="http://schemas.microsoft.com/office/drawing/2014/main" id="{40AB48C9-6F9F-E62E-4267-3E1EFD8E6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312" y="76411"/>
            <a:ext cx="4340710" cy="2743200"/>
          </a:xfrm>
          <a:prstGeom prst="rect">
            <a:avLst/>
          </a:prstGeom>
        </p:spPr>
      </p:pic>
      <p:pic>
        <p:nvPicPr>
          <p:cNvPr id="17" name="Picture 16">
            <a:extLst>
              <a:ext uri="{FF2B5EF4-FFF2-40B4-BE49-F238E27FC236}">
                <a16:creationId xmlns:a16="http://schemas.microsoft.com/office/drawing/2014/main" id="{AB686126-8DAB-927C-2C42-04199779A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75" y="3245469"/>
            <a:ext cx="4340710" cy="2743200"/>
          </a:xfrm>
          <a:prstGeom prst="rect">
            <a:avLst/>
          </a:prstGeom>
        </p:spPr>
      </p:pic>
      <p:pic>
        <p:nvPicPr>
          <p:cNvPr id="19" name="Picture 18">
            <a:extLst>
              <a:ext uri="{FF2B5EF4-FFF2-40B4-BE49-F238E27FC236}">
                <a16:creationId xmlns:a16="http://schemas.microsoft.com/office/drawing/2014/main" id="{1C55FA1E-00AB-1926-74A1-D9DB7F87B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75" y="76411"/>
            <a:ext cx="4340710"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28</a:t>
            </a:fld>
            <a:endParaRPr lang="en-US"/>
          </a:p>
        </p:txBody>
      </p:sp>
      <p:sp>
        <p:nvSpPr>
          <p:cNvPr id="9" name="TextBox 8">
            <a:extLst>
              <a:ext uri="{FF2B5EF4-FFF2-40B4-BE49-F238E27FC236}">
                <a16:creationId xmlns:a16="http://schemas.microsoft.com/office/drawing/2014/main" id="{A0016CA5-843E-04AF-C4BB-EAB44DDB964B}"/>
              </a:ext>
            </a:extLst>
          </p:cNvPr>
          <p:cNvSpPr txBox="1"/>
          <p:nvPr/>
        </p:nvSpPr>
        <p:spPr>
          <a:xfrm>
            <a:off x="0" y="0"/>
            <a:ext cx="5879430"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corrected result for tissue B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708680" y="272179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85885" y="5893454"/>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566107" y="2722813"/>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566107" y="5893454"/>
            <a:ext cx="2763192" cy="369332"/>
          </a:xfrm>
          <a:prstGeom prst="rect">
            <a:avLst/>
          </a:prstGeom>
          <a:noFill/>
        </p:spPr>
        <p:txBody>
          <a:bodyPr wrap="none" rtlCol="0">
            <a:spAutoFit/>
          </a:bodyPr>
          <a:lstStyle/>
          <a:p>
            <a:r>
              <a:rPr lang="en-US" dirty="0"/>
              <a:t>PENCIL predicted cell labels</a:t>
            </a:r>
          </a:p>
        </p:txBody>
      </p:sp>
      <p:sp>
        <p:nvSpPr>
          <p:cNvPr id="22" name="TextBox 21">
            <a:extLst>
              <a:ext uri="{FF2B5EF4-FFF2-40B4-BE49-F238E27FC236}">
                <a16:creationId xmlns:a16="http://schemas.microsoft.com/office/drawing/2014/main" id="{13683CC0-3835-5604-5079-DCBD0746D4F1}"/>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Tree>
    <p:extLst>
      <p:ext uri="{BB962C8B-B14F-4D97-AF65-F5344CB8AC3E}">
        <p14:creationId xmlns:p14="http://schemas.microsoft.com/office/powerpoint/2010/main" val="412665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29</a:t>
            </a:fld>
            <a:endParaRPr lang="en-US"/>
          </a:p>
        </p:txBody>
      </p:sp>
    </p:spTree>
    <p:extLst>
      <p:ext uri="{BB962C8B-B14F-4D97-AF65-F5344CB8AC3E}">
        <p14:creationId xmlns:p14="http://schemas.microsoft.com/office/powerpoint/2010/main" val="1529691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a:t>
            </a:fld>
            <a:endParaRPr lang="en-US"/>
          </a:p>
        </p:txBody>
      </p:sp>
      <p:sp>
        <p:nvSpPr>
          <p:cNvPr id="2" name="TextBox 1">
            <a:extLst>
              <a:ext uri="{FF2B5EF4-FFF2-40B4-BE49-F238E27FC236}">
                <a16:creationId xmlns:a16="http://schemas.microsoft.com/office/drawing/2014/main" id="{2006EF7F-A848-F948-5B13-17BBE08FC8C4}"/>
              </a:ext>
            </a:extLst>
          </p:cNvPr>
          <p:cNvSpPr txBox="1"/>
          <p:nvPr/>
        </p:nvSpPr>
        <p:spPr>
          <a:xfrm>
            <a:off x="1" y="0"/>
            <a:ext cx="12192000" cy="923330"/>
          </a:xfrm>
          <a:prstGeom prst="rect">
            <a:avLst/>
          </a:prstGeom>
          <a:noFill/>
        </p:spPr>
        <p:txBody>
          <a:bodyPr wrap="square" rtlCol="0">
            <a:spAutoFit/>
          </a:bodyPr>
          <a:lstStyle/>
          <a:p>
            <a:r>
              <a:rPr lang="en-US" b="1" dirty="0"/>
              <a:t>PENCIL issue 1: sensitive to </a:t>
            </a:r>
            <a:r>
              <a:rPr lang="en-US" b="1" dirty="0" err="1"/>
              <a:t>class_weight</a:t>
            </a:r>
            <a:r>
              <a:rPr lang="en-US" b="1" dirty="0"/>
              <a:t> setting. </a:t>
            </a:r>
            <a:r>
              <a:rPr lang="en-US" dirty="0" err="1"/>
              <a:t>Class_weight</a:t>
            </a:r>
            <a:r>
              <a:rPr lang="en-US" dirty="0"/>
              <a:t> is used to balance the cell number from NR and R patients. E.g., if 2000 and 1000 CD8T cells are from NR and R patients respectively, </a:t>
            </a:r>
            <a:r>
              <a:rPr lang="en-US" dirty="0" err="1"/>
              <a:t>class_weight</a:t>
            </a:r>
            <a:r>
              <a:rPr lang="en-US" dirty="0"/>
              <a:t> will need to be set to [1,2]. In PENCIL, default </a:t>
            </a:r>
            <a:r>
              <a:rPr lang="en-US" dirty="0" err="1"/>
              <a:t>class_weight</a:t>
            </a:r>
            <a:r>
              <a:rPr lang="en-US" dirty="0"/>
              <a:t> is None. Following results are from CD8T data in Sade-Feldman et al. 2018 Cell.</a:t>
            </a:r>
          </a:p>
        </p:txBody>
      </p:sp>
      <p:sp>
        <p:nvSpPr>
          <p:cNvPr id="3" name="TextBox 2">
            <a:extLst>
              <a:ext uri="{FF2B5EF4-FFF2-40B4-BE49-F238E27FC236}">
                <a16:creationId xmlns:a16="http://schemas.microsoft.com/office/drawing/2014/main" id="{A9B14B72-9360-A21D-D34C-064661B663DE}"/>
              </a:ext>
            </a:extLst>
          </p:cNvPr>
          <p:cNvSpPr txBox="1"/>
          <p:nvPr/>
        </p:nvSpPr>
        <p:spPr>
          <a:xfrm>
            <a:off x="1338274" y="3619634"/>
            <a:ext cx="2376613" cy="369332"/>
          </a:xfrm>
          <a:prstGeom prst="rect">
            <a:avLst/>
          </a:prstGeom>
          <a:noFill/>
        </p:spPr>
        <p:txBody>
          <a:bodyPr wrap="none" rtlCol="0">
            <a:spAutoFit/>
          </a:bodyPr>
          <a:lstStyle/>
          <a:p>
            <a:r>
              <a:rPr lang="en-US" dirty="0" err="1"/>
              <a:t>class_weight</a:t>
            </a:r>
            <a:r>
              <a:rPr lang="en-US" dirty="0"/>
              <a:t> = [2.09, 1]</a:t>
            </a:r>
          </a:p>
        </p:txBody>
      </p:sp>
      <p:sp>
        <p:nvSpPr>
          <p:cNvPr id="5" name="TextBox 4">
            <a:extLst>
              <a:ext uri="{FF2B5EF4-FFF2-40B4-BE49-F238E27FC236}">
                <a16:creationId xmlns:a16="http://schemas.microsoft.com/office/drawing/2014/main" id="{2B4E61EB-7203-0456-5E33-604BAB4D647F}"/>
              </a:ext>
            </a:extLst>
          </p:cNvPr>
          <p:cNvSpPr txBox="1"/>
          <p:nvPr/>
        </p:nvSpPr>
        <p:spPr>
          <a:xfrm>
            <a:off x="7853833" y="3619634"/>
            <a:ext cx="2493631" cy="369332"/>
          </a:xfrm>
          <a:prstGeom prst="rect">
            <a:avLst/>
          </a:prstGeom>
          <a:noFill/>
        </p:spPr>
        <p:txBody>
          <a:bodyPr wrap="none" rtlCol="0">
            <a:spAutoFit/>
          </a:bodyPr>
          <a:lstStyle/>
          <a:p>
            <a:r>
              <a:rPr lang="en-US" dirty="0" err="1"/>
              <a:t>class_weight</a:t>
            </a:r>
            <a:r>
              <a:rPr lang="en-US" dirty="0"/>
              <a:t> = [2.099, 1]</a:t>
            </a:r>
          </a:p>
        </p:txBody>
      </p:sp>
      <p:sp>
        <p:nvSpPr>
          <p:cNvPr id="6" name="TextBox 5">
            <a:extLst>
              <a:ext uri="{FF2B5EF4-FFF2-40B4-BE49-F238E27FC236}">
                <a16:creationId xmlns:a16="http://schemas.microsoft.com/office/drawing/2014/main" id="{5FF84427-9106-9E91-AEC7-AA2059C4EBD4}"/>
              </a:ext>
            </a:extLst>
          </p:cNvPr>
          <p:cNvSpPr txBox="1"/>
          <p:nvPr/>
        </p:nvSpPr>
        <p:spPr>
          <a:xfrm>
            <a:off x="4572003" y="3619634"/>
            <a:ext cx="2065887" cy="369332"/>
          </a:xfrm>
          <a:prstGeom prst="rect">
            <a:avLst/>
          </a:prstGeom>
          <a:noFill/>
        </p:spPr>
        <p:txBody>
          <a:bodyPr wrap="none" rtlCol="0">
            <a:spAutoFit/>
          </a:bodyPr>
          <a:lstStyle/>
          <a:p>
            <a:r>
              <a:rPr lang="en-US" dirty="0" err="1"/>
              <a:t>class_weight</a:t>
            </a:r>
            <a:r>
              <a:rPr lang="en-US" dirty="0"/>
              <a:t> = [1,1]</a:t>
            </a:r>
          </a:p>
        </p:txBody>
      </p:sp>
      <p:sp>
        <p:nvSpPr>
          <p:cNvPr id="17" name="TextBox 16">
            <a:extLst>
              <a:ext uri="{FF2B5EF4-FFF2-40B4-BE49-F238E27FC236}">
                <a16:creationId xmlns:a16="http://schemas.microsoft.com/office/drawing/2014/main" id="{2A723BCC-57EF-C6E8-D0D8-459DC0D2D008}"/>
              </a:ext>
            </a:extLst>
          </p:cNvPr>
          <p:cNvSpPr txBox="1"/>
          <p:nvPr/>
        </p:nvSpPr>
        <p:spPr>
          <a:xfrm>
            <a:off x="1332384" y="6721475"/>
            <a:ext cx="2493631" cy="369332"/>
          </a:xfrm>
          <a:prstGeom prst="rect">
            <a:avLst/>
          </a:prstGeom>
          <a:noFill/>
        </p:spPr>
        <p:txBody>
          <a:bodyPr wrap="none" rtlCol="0">
            <a:spAutoFit/>
          </a:bodyPr>
          <a:lstStyle/>
          <a:p>
            <a:r>
              <a:rPr lang="en-US" dirty="0" err="1"/>
              <a:t>class_weight</a:t>
            </a:r>
            <a:r>
              <a:rPr lang="en-US" dirty="0"/>
              <a:t> = [1.901, 1]</a:t>
            </a:r>
          </a:p>
        </p:txBody>
      </p:sp>
      <p:sp>
        <p:nvSpPr>
          <p:cNvPr id="19" name="TextBox 18">
            <a:extLst>
              <a:ext uri="{FF2B5EF4-FFF2-40B4-BE49-F238E27FC236}">
                <a16:creationId xmlns:a16="http://schemas.microsoft.com/office/drawing/2014/main" id="{EABC73F3-4F8A-0AC2-F134-5C797653A765}"/>
              </a:ext>
            </a:extLst>
          </p:cNvPr>
          <p:cNvSpPr txBox="1"/>
          <p:nvPr/>
        </p:nvSpPr>
        <p:spPr>
          <a:xfrm>
            <a:off x="4624965" y="6721475"/>
            <a:ext cx="2493631" cy="369332"/>
          </a:xfrm>
          <a:prstGeom prst="rect">
            <a:avLst/>
          </a:prstGeom>
          <a:noFill/>
        </p:spPr>
        <p:txBody>
          <a:bodyPr wrap="none" rtlCol="0">
            <a:spAutoFit/>
          </a:bodyPr>
          <a:lstStyle/>
          <a:p>
            <a:r>
              <a:rPr lang="en-US" dirty="0" err="1"/>
              <a:t>class_weight</a:t>
            </a:r>
            <a:r>
              <a:rPr lang="en-US" dirty="0"/>
              <a:t> = [2.001, 1]</a:t>
            </a:r>
          </a:p>
        </p:txBody>
      </p:sp>
      <p:sp>
        <p:nvSpPr>
          <p:cNvPr id="22" name="TextBox 21">
            <a:extLst>
              <a:ext uri="{FF2B5EF4-FFF2-40B4-BE49-F238E27FC236}">
                <a16:creationId xmlns:a16="http://schemas.microsoft.com/office/drawing/2014/main" id="{FAE59298-BF12-4F6E-C920-1D128E9D44BC}"/>
              </a:ext>
            </a:extLst>
          </p:cNvPr>
          <p:cNvSpPr txBox="1"/>
          <p:nvPr/>
        </p:nvSpPr>
        <p:spPr>
          <a:xfrm>
            <a:off x="8170519" y="6721475"/>
            <a:ext cx="2493631" cy="369332"/>
          </a:xfrm>
          <a:prstGeom prst="rect">
            <a:avLst/>
          </a:prstGeom>
          <a:noFill/>
        </p:spPr>
        <p:txBody>
          <a:bodyPr wrap="none" rtlCol="0">
            <a:spAutoFit/>
          </a:bodyPr>
          <a:lstStyle/>
          <a:p>
            <a:r>
              <a:rPr lang="en-US" dirty="0" err="1"/>
              <a:t>class_weight</a:t>
            </a:r>
            <a:r>
              <a:rPr lang="en-US" dirty="0"/>
              <a:t> = [1.999, 1]</a:t>
            </a:r>
          </a:p>
        </p:txBody>
      </p:sp>
      <p:pic>
        <p:nvPicPr>
          <p:cNvPr id="8" name="Picture 7">
            <a:extLst>
              <a:ext uri="{FF2B5EF4-FFF2-40B4-BE49-F238E27FC236}">
                <a16:creationId xmlns:a16="http://schemas.microsoft.com/office/drawing/2014/main" id="{E0BE9340-D633-0D45-68BB-D4CE466BC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1" y="912639"/>
            <a:ext cx="3155894" cy="2743200"/>
          </a:xfrm>
          <a:prstGeom prst="rect">
            <a:avLst/>
          </a:prstGeom>
        </p:spPr>
      </p:pic>
      <p:pic>
        <p:nvPicPr>
          <p:cNvPr id="11" name="Picture 10">
            <a:extLst>
              <a:ext uri="{FF2B5EF4-FFF2-40B4-BE49-F238E27FC236}">
                <a16:creationId xmlns:a16="http://schemas.microsoft.com/office/drawing/2014/main" id="{740D29F6-181B-7085-73D9-38AC456FB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305" y="912639"/>
            <a:ext cx="3077155" cy="2743200"/>
          </a:xfrm>
          <a:prstGeom prst="rect">
            <a:avLst/>
          </a:prstGeom>
        </p:spPr>
      </p:pic>
      <p:pic>
        <p:nvPicPr>
          <p:cNvPr id="15" name="Picture 14">
            <a:extLst>
              <a:ext uri="{FF2B5EF4-FFF2-40B4-BE49-F238E27FC236}">
                <a16:creationId xmlns:a16="http://schemas.microsoft.com/office/drawing/2014/main" id="{5F7BB54E-97E4-9BD5-F677-15245E210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320" y="912639"/>
            <a:ext cx="3132814" cy="2743200"/>
          </a:xfrm>
          <a:prstGeom prst="rect">
            <a:avLst/>
          </a:prstGeom>
        </p:spPr>
      </p:pic>
      <p:pic>
        <p:nvPicPr>
          <p:cNvPr id="20" name="Picture 19">
            <a:extLst>
              <a:ext uri="{FF2B5EF4-FFF2-40B4-BE49-F238E27FC236}">
                <a16:creationId xmlns:a16="http://schemas.microsoft.com/office/drawing/2014/main" id="{4738EE69-3F3A-47BF-29DD-8A109A1AB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551" y="3983621"/>
            <a:ext cx="3060333" cy="2743200"/>
          </a:xfrm>
          <a:prstGeom prst="rect">
            <a:avLst/>
          </a:prstGeom>
        </p:spPr>
      </p:pic>
      <p:pic>
        <p:nvPicPr>
          <p:cNvPr id="25" name="Picture 24">
            <a:extLst>
              <a:ext uri="{FF2B5EF4-FFF2-40B4-BE49-F238E27FC236}">
                <a16:creationId xmlns:a16="http://schemas.microsoft.com/office/drawing/2014/main" id="{0F1FFCEF-6370-2892-9CC2-6D9BA24248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9870" y="3978275"/>
            <a:ext cx="3110023" cy="2743200"/>
          </a:xfrm>
          <a:prstGeom prst="rect">
            <a:avLst/>
          </a:prstGeom>
        </p:spPr>
      </p:pic>
      <p:pic>
        <p:nvPicPr>
          <p:cNvPr id="27" name="Picture 26">
            <a:extLst>
              <a:ext uri="{FF2B5EF4-FFF2-40B4-BE49-F238E27FC236}">
                <a16:creationId xmlns:a16="http://schemas.microsoft.com/office/drawing/2014/main" id="{70572327-0EE6-96A4-5FEE-331EB9D2F4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7085" y="3978275"/>
            <a:ext cx="3102049" cy="2743200"/>
          </a:xfrm>
          <a:prstGeom prst="rect">
            <a:avLst/>
          </a:prstGeom>
        </p:spPr>
      </p:pic>
    </p:spTree>
    <p:extLst>
      <p:ext uri="{BB962C8B-B14F-4D97-AF65-F5344CB8AC3E}">
        <p14:creationId xmlns:p14="http://schemas.microsoft.com/office/powerpoint/2010/main" val="2887162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30</a:t>
            </a:fld>
            <a:endParaRPr lang="en-US"/>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12192000" cy="1477328"/>
          </a:xfrm>
          <a:prstGeom prst="rect">
            <a:avLst/>
          </a:prstGeom>
          <a:noFill/>
        </p:spPr>
        <p:txBody>
          <a:bodyPr wrap="square" rtlCol="0">
            <a:spAutoFit/>
          </a:bodyPr>
          <a:lstStyle/>
          <a:p>
            <a:r>
              <a:rPr lang="en-US" b="1" dirty="0"/>
              <a:t>GSE120575: PENCIL result (</a:t>
            </a:r>
            <a:r>
              <a:rPr lang="en-US" b="1" dirty="0">
                <a:solidFill>
                  <a:srgbClr val="FF0000"/>
                </a:solidFill>
                <a:highlight>
                  <a:srgbClr val="FFFF00"/>
                </a:highlight>
              </a:rPr>
              <a:t>corrected result: still CANNOT reproduce the result in the PENCIL paper</a:t>
            </a:r>
            <a:r>
              <a:rPr lang="en-US" b="1" dirty="0"/>
              <a:t>)</a:t>
            </a:r>
          </a:p>
          <a:p>
            <a:endParaRPr lang="en-US" b="1" dirty="0"/>
          </a:p>
          <a:p>
            <a:r>
              <a:rPr lang="en-US" b="1" dirty="0"/>
              <a:t>Debug: this is due to using the wrong class weight. In fact, the NR:R class weight should be 1:2 rather than 2:1.</a:t>
            </a:r>
          </a:p>
          <a:p>
            <a:r>
              <a:rPr lang="en-US" b="1" dirty="0"/>
              <a:t>Other modification: scaled data on log2(TPM+1); use the 20k+ protein coding genes provided in Sade-Feldman et al.; use the scaling, PCA, clustering parameters by PENCIL authors.</a:t>
            </a:r>
          </a:p>
        </p:txBody>
      </p:sp>
      <p:sp>
        <p:nvSpPr>
          <p:cNvPr id="20" name="TextBox 19">
            <a:extLst>
              <a:ext uri="{FF2B5EF4-FFF2-40B4-BE49-F238E27FC236}">
                <a16:creationId xmlns:a16="http://schemas.microsoft.com/office/drawing/2014/main" id="{DD51913F-6366-9848-8726-687278A3C452}"/>
              </a:ext>
            </a:extLst>
          </p:cNvPr>
          <p:cNvSpPr txBox="1"/>
          <p:nvPr/>
        </p:nvSpPr>
        <p:spPr>
          <a:xfrm>
            <a:off x="1159367" y="4794838"/>
            <a:ext cx="1994457" cy="646331"/>
          </a:xfrm>
          <a:prstGeom prst="rect">
            <a:avLst/>
          </a:prstGeom>
          <a:noFill/>
        </p:spPr>
        <p:txBody>
          <a:bodyPr wrap="none" rtlCol="0">
            <a:spAutoFit/>
          </a:bodyPr>
          <a:lstStyle/>
          <a:p>
            <a:r>
              <a:rPr lang="en-US" dirty="0"/>
              <a:t>Tissue CD8T</a:t>
            </a:r>
          </a:p>
          <a:p>
            <a:r>
              <a:rPr lang="en-US" dirty="0"/>
              <a:t>(use original anno.)</a:t>
            </a:r>
          </a:p>
        </p:txBody>
      </p:sp>
      <p:sp>
        <p:nvSpPr>
          <p:cNvPr id="21" name="TextBox 20">
            <a:extLst>
              <a:ext uri="{FF2B5EF4-FFF2-40B4-BE49-F238E27FC236}">
                <a16:creationId xmlns:a16="http://schemas.microsoft.com/office/drawing/2014/main" id="{8C2981F6-A234-672E-CF26-9BDF1CE6630E}"/>
              </a:ext>
            </a:extLst>
          </p:cNvPr>
          <p:cNvSpPr txBox="1"/>
          <p:nvPr/>
        </p:nvSpPr>
        <p:spPr>
          <a:xfrm>
            <a:off x="8986890" y="4794838"/>
            <a:ext cx="1406154" cy="369332"/>
          </a:xfrm>
          <a:prstGeom prst="rect">
            <a:avLst/>
          </a:prstGeom>
          <a:noFill/>
        </p:spPr>
        <p:txBody>
          <a:bodyPr wrap="none" rtlCol="0">
            <a:spAutoFit/>
          </a:bodyPr>
          <a:lstStyle/>
          <a:p>
            <a:r>
              <a:rPr lang="en-US" dirty="0"/>
              <a:t>Tissue B cells</a:t>
            </a:r>
          </a:p>
        </p:txBody>
      </p:sp>
      <p:sp>
        <p:nvSpPr>
          <p:cNvPr id="22" name="TextBox 21">
            <a:extLst>
              <a:ext uri="{FF2B5EF4-FFF2-40B4-BE49-F238E27FC236}">
                <a16:creationId xmlns:a16="http://schemas.microsoft.com/office/drawing/2014/main" id="{8208E409-B222-158F-E29E-3A41B9CEE149}"/>
              </a:ext>
            </a:extLst>
          </p:cNvPr>
          <p:cNvSpPr txBox="1"/>
          <p:nvPr/>
        </p:nvSpPr>
        <p:spPr>
          <a:xfrm>
            <a:off x="5128591" y="4794838"/>
            <a:ext cx="1497526" cy="369332"/>
          </a:xfrm>
          <a:prstGeom prst="rect">
            <a:avLst/>
          </a:prstGeom>
          <a:noFill/>
        </p:spPr>
        <p:txBody>
          <a:bodyPr wrap="none" rtlCol="0">
            <a:spAutoFit/>
          </a:bodyPr>
          <a:lstStyle/>
          <a:p>
            <a:r>
              <a:rPr lang="en-US" dirty="0"/>
              <a:t>Tissue all cells</a:t>
            </a:r>
          </a:p>
        </p:txBody>
      </p:sp>
      <p:pic>
        <p:nvPicPr>
          <p:cNvPr id="3" name="Picture 2">
            <a:extLst>
              <a:ext uri="{FF2B5EF4-FFF2-40B4-BE49-F238E27FC236}">
                <a16:creationId xmlns:a16="http://schemas.microsoft.com/office/drawing/2014/main" id="{E85D9692-2DF8-1C1D-B162-50EDA3C5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47" y="2051638"/>
            <a:ext cx="3121295" cy="2743200"/>
          </a:xfrm>
          <a:prstGeom prst="rect">
            <a:avLst/>
          </a:prstGeom>
        </p:spPr>
      </p:pic>
      <p:pic>
        <p:nvPicPr>
          <p:cNvPr id="5" name="Picture 4">
            <a:extLst>
              <a:ext uri="{FF2B5EF4-FFF2-40B4-BE49-F238E27FC236}">
                <a16:creationId xmlns:a16="http://schemas.microsoft.com/office/drawing/2014/main" id="{259AF829-BD3D-0353-ACC7-E76DE26E5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98" y="2051638"/>
            <a:ext cx="3108960" cy="2743200"/>
          </a:xfrm>
          <a:prstGeom prst="rect">
            <a:avLst/>
          </a:prstGeom>
        </p:spPr>
      </p:pic>
    </p:spTree>
    <p:extLst>
      <p:ext uri="{BB962C8B-B14F-4D97-AF65-F5344CB8AC3E}">
        <p14:creationId xmlns:p14="http://schemas.microsoft.com/office/powerpoint/2010/main" val="3000899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68478C-ADFB-DFD9-0335-0E9A5EDFD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45" y="3244466"/>
            <a:ext cx="4340711" cy="2743200"/>
          </a:xfrm>
          <a:prstGeom prst="rect">
            <a:avLst/>
          </a:prstGeom>
        </p:spPr>
      </p:pic>
      <p:pic>
        <p:nvPicPr>
          <p:cNvPr id="16" name="Picture 15">
            <a:extLst>
              <a:ext uri="{FF2B5EF4-FFF2-40B4-BE49-F238E27FC236}">
                <a16:creationId xmlns:a16="http://schemas.microsoft.com/office/drawing/2014/main" id="{E6D2BF9D-5317-55FF-1C52-D6E8D9167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079" y="3244466"/>
            <a:ext cx="4340711" cy="2743200"/>
          </a:xfrm>
          <a:prstGeom prst="rect">
            <a:avLst/>
          </a:prstGeom>
        </p:spPr>
      </p:pic>
      <p:pic>
        <p:nvPicPr>
          <p:cNvPr id="3" name="Picture 2">
            <a:extLst>
              <a:ext uri="{FF2B5EF4-FFF2-40B4-BE49-F238E27FC236}">
                <a16:creationId xmlns:a16="http://schemas.microsoft.com/office/drawing/2014/main" id="{8712054E-2A7F-C161-1134-9BE6B9B0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45" y="132582"/>
            <a:ext cx="4340711" cy="2743200"/>
          </a:xfrm>
          <a:prstGeom prst="rect">
            <a:avLst/>
          </a:prstGeom>
        </p:spPr>
      </p:pic>
      <p:pic>
        <p:nvPicPr>
          <p:cNvPr id="6" name="Picture 5">
            <a:extLst>
              <a:ext uri="{FF2B5EF4-FFF2-40B4-BE49-F238E27FC236}">
                <a16:creationId xmlns:a16="http://schemas.microsoft.com/office/drawing/2014/main" id="{0427F6DF-FBB8-7A6B-1270-03512AF2B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3080" y="132582"/>
            <a:ext cx="4340711" cy="2743200"/>
          </a:xfrm>
          <a:prstGeom prst="rect">
            <a:avLst/>
          </a:prstGeom>
        </p:spPr>
      </p:pic>
      <p:pic>
        <p:nvPicPr>
          <p:cNvPr id="19" name="Picture 18">
            <a:extLst>
              <a:ext uri="{FF2B5EF4-FFF2-40B4-BE49-F238E27FC236}">
                <a16:creationId xmlns:a16="http://schemas.microsoft.com/office/drawing/2014/main" id="{4A3AFE21-CFF3-94FA-EB0C-3347D1430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1106" y="132582"/>
            <a:ext cx="4340711"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31</a:t>
            </a:fld>
            <a:endParaRPr lang="en-US"/>
          </a:p>
        </p:txBody>
      </p:sp>
      <p:sp>
        <p:nvSpPr>
          <p:cNvPr id="9" name="TextBox 8">
            <a:extLst>
              <a:ext uri="{FF2B5EF4-FFF2-40B4-BE49-F238E27FC236}">
                <a16:creationId xmlns:a16="http://schemas.microsoft.com/office/drawing/2014/main" id="{A0016CA5-843E-04AF-C4BB-EAB44DDB964B}"/>
              </a:ext>
            </a:extLst>
          </p:cNvPr>
          <p:cNvSpPr txBox="1"/>
          <p:nvPr/>
        </p:nvSpPr>
        <p:spPr>
          <a:xfrm>
            <a:off x="0" y="0"/>
            <a:ext cx="6301020" cy="369332"/>
          </a:xfrm>
          <a:prstGeom prst="rect">
            <a:avLst/>
          </a:prstGeom>
          <a:noFill/>
        </p:spPr>
        <p:txBody>
          <a:bodyPr wrap="none" rtlCol="0">
            <a:spAutoFit/>
          </a:bodyPr>
          <a:lstStyle/>
          <a:p>
            <a:r>
              <a:rPr lang="en-US" b="1" dirty="0"/>
              <a:t>GSE120575: PENCIL result (</a:t>
            </a:r>
            <a:r>
              <a:rPr lang="en-US" b="1" dirty="0">
                <a:solidFill>
                  <a:srgbClr val="FF0000"/>
                </a:solidFill>
                <a:highlight>
                  <a:srgbClr val="FFFF00"/>
                </a:highlight>
              </a:rPr>
              <a:t>corrected result for tissue CD8T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863683" y="275733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58276" y="5855223"/>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650303" y="2757378"/>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478713" y="5855264"/>
            <a:ext cx="2763192" cy="369332"/>
          </a:xfrm>
          <a:prstGeom prst="rect">
            <a:avLst/>
          </a:prstGeom>
          <a:noFill/>
        </p:spPr>
        <p:txBody>
          <a:bodyPr wrap="none" rtlCol="0">
            <a:spAutoFit/>
          </a:bodyPr>
          <a:lstStyle/>
          <a:p>
            <a:r>
              <a:rPr lang="en-US" dirty="0"/>
              <a:t>PENCIL predicted cell labels</a:t>
            </a:r>
          </a:p>
        </p:txBody>
      </p:sp>
      <p:sp>
        <p:nvSpPr>
          <p:cNvPr id="25" name="TextBox 24">
            <a:extLst>
              <a:ext uri="{FF2B5EF4-FFF2-40B4-BE49-F238E27FC236}">
                <a16:creationId xmlns:a16="http://schemas.microsoft.com/office/drawing/2014/main" id="{475AAF94-81D1-87AF-E7DC-9F6038DD69E4}"/>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Tree>
    <p:extLst>
      <p:ext uri="{BB962C8B-B14F-4D97-AF65-F5344CB8AC3E}">
        <p14:creationId xmlns:p14="http://schemas.microsoft.com/office/powerpoint/2010/main" val="2054001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6B099E-2ED1-B6AE-66F0-E2894196E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099" y="784429"/>
            <a:ext cx="9565309" cy="5034372"/>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32</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10947292"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CD8T cells, this is ALL training data</a:t>
            </a:r>
            <a:r>
              <a:rPr lang="en-US" b="1" dirty="0"/>
              <a:t>)</a:t>
            </a:r>
          </a:p>
        </p:txBody>
      </p:sp>
    </p:spTree>
    <p:extLst>
      <p:ext uri="{BB962C8B-B14F-4D97-AF65-F5344CB8AC3E}">
        <p14:creationId xmlns:p14="http://schemas.microsoft.com/office/powerpoint/2010/main" val="1708610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33</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9553769"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CD8T cells</a:t>
            </a:r>
            <a:r>
              <a:rPr lang="en-US" b="1">
                <a:solidFill>
                  <a:srgbClr val="FF0000"/>
                </a:solidFill>
                <a:highlight>
                  <a:srgbClr val="FFFF00"/>
                </a:highlight>
              </a:rPr>
              <a:t>, 5-fold CV</a:t>
            </a:r>
            <a:r>
              <a:rPr lang="en-US" b="1" dirty="0"/>
              <a:t>)</a:t>
            </a:r>
          </a:p>
        </p:txBody>
      </p:sp>
    </p:spTree>
    <p:extLst>
      <p:ext uri="{BB962C8B-B14F-4D97-AF65-F5344CB8AC3E}">
        <p14:creationId xmlns:p14="http://schemas.microsoft.com/office/powerpoint/2010/main" val="2179558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34</a:t>
            </a:fld>
            <a:endParaRPr lang="en-US"/>
          </a:p>
        </p:txBody>
      </p:sp>
      <p:pic>
        <p:nvPicPr>
          <p:cNvPr id="3" name="Picture 2">
            <a:extLst>
              <a:ext uri="{FF2B5EF4-FFF2-40B4-BE49-F238E27FC236}">
                <a16:creationId xmlns:a16="http://schemas.microsoft.com/office/drawing/2014/main" id="{C86E8E6E-1022-7F37-8A6A-5E2E23A4F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60" y="579783"/>
            <a:ext cx="10986880" cy="6278217"/>
          </a:xfrm>
          <a:prstGeom prst="rect">
            <a:avLst/>
          </a:prstGeom>
        </p:spPr>
      </p:pic>
      <p:sp>
        <p:nvSpPr>
          <p:cNvPr id="5" name="TextBox 4">
            <a:extLst>
              <a:ext uri="{FF2B5EF4-FFF2-40B4-BE49-F238E27FC236}">
                <a16:creationId xmlns:a16="http://schemas.microsoft.com/office/drawing/2014/main" id="{4F32AC94-C3F8-7C7A-C3DC-DF7D64298504}"/>
              </a:ext>
            </a:extLst>
          </p:cNvPr>
          <p:cNvSpPr txBox="1"/>
          <p:nvPr/>
        </p:nvSpPr>
        <p:spPr>
          <a:xfrm>
            <a:off x="0" y="0"/>
            <a:ext cx="11951220" cy="369332"/>
          </a:xfrm>
          <a:prstGeom prst="rect">
            <a:avLst/>
          </a:prstGeom>
          <a:noFill/>
        </p:spPr>
        <p:txBody>
          <a:bodyPr wrap="none" rtlCol="0">
            <a:spAutoFit/>
          </a:bodyPr>
          <a:lstStyle/>
          <a:p>
            <a:r>
              <a:rPr lang="en-US" b="1" dirty="0"/>
              <a:t>GSE120575: known ICB signature score for PENCIL annotated phenotype-related cells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1745059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35</a:t>
            </a:fld>
            <a:endParaRPr lang="en-US"/>
          </a:p>
        </p:txBody>
      </p:sp>
      <p:pic>
        <p:nvPicPr>
          <p:cNvPr id="3" name="Picture 2">
            <a:extLst>
              <a:ext uri="{FF2B5EF4-FFF2-40B4-BE49-F238E27FC236}">
                <a16:creationId xmlns:a16="http://schemas.microsoft.com/office/drawing/2014/main" id="{50E8702F-ACBB-E506-D012-4E4F487DD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52" y="298174"/>
            <a:ext cx="11479696" cy="6559826"/>
          </a:xfrm>
          <a:prstGeom prst="rect">
            <a:avLst/>
          </a:prstGeom>
        </p:spPr>
      </p:pic>
    </p:spTree>
    <p:extLst>
      <p:ext uri="{BB962C8B-B14F-4D97-AF65-F5344CB8AC3E}">
        <p14:creationId xmlns:p14="http://schemas.microsoft.com/office/powerpoint/2010/main" val="2474505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36</a:t>
            </a:fld>
            <a:endParaRPr lang="en-US"/>
          </a:p>
        </p:txBody>
      </p:sp>
      <p:pic>
        <p:nvPicPr>
          <p:cNvPr id="2" name="Picture 1">
            <a:extLst>
              <a:ext uri="{FF2B5EF4-FFF2-40B4-BE49-F238E27FC236}">
                <a16:creationId xmlns:a16="http://schemas.microsoft.com/office/drawing/2014/main" id="{636C12CD-0D3A-6901-7590-59CC2E340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35" y="89927"/>
            <a:ext cx="11844130" cy="6768073"/>
          </a:xfrm>
          <a:prstGeom prst="rect">
            <a:avLst/>
          </a:prstGeom>
        </p:spPr>
      </p:pic>
    </p:spTree>
    <p:extLst>
      <p:ext uri="{BB962C8B-B14F-4D97-AF65-F5344CB8AC3E}">
        <p14:creationId xmlns:p14="http://schemas.microsoft.com/office/powerpoint/2010/main" val="4257742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37</a:t>
            </a:fld>
            <a:endParaRPr lang="en-US"/>
          </a:p>
        </p:txBody>
      </p:sp>
      <p:pic>
        <p:nvPicPr>
          <p:cNvPr id="3" name="Picture 2">
            <a:extLst>
              <a:ext uri="{FF2B5EF4-FFF2-40B4-BE49-F238E27FC236}">
                <a16:creationId xmlns:a16="http://schemas.microsoft.com/office/drawing/2014/main" id="{661CE5FD-EA78-AD5D-E7C2-628F9138E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0" y="552450"/>
            <a:ext cx="7772400" cy="4439971"/>
          </a:xfrm>
          <a:prstGeom prst="rect">
            <a:avLst/>
          </a:prstGeom>
        </p:spPr>
      </p:pic>
    </p:spTree>
    <p:extLst>
      <p:ext uri="{BB962C8B-B14F-4D97-AF65-F5344CB8AC3E}">
        <p14:creationId xmlns:p14="http://schemas.microsoft.com/office/powerpoint/2010/main" val="2749799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38</a:t>
            </a:fld>
            <a:endParaRPr lang="en-US"/>
          </a:p>
        </p:txBody>
      </p:sp>
      <p:pic>
        <p:nvPicPr>
          <p:cNvPr id="5" name="Picture 4">
            <a:extLst>
              <a:ext uri="{FF2B5EF4-FFF2-40B4-BE49-F238E27FC236}">
                <a16:creationId xmlns:a16="http://schemas.microsoft.com/office/drawing/2014/main" id="{87077068-003F-28DB-DEFE-A43591375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777876"/>
            <a:ext cx="5943599" cy="5943599"/>
          </a:xfrm>
          <a:prstGeom prst="rect">
            <a:avLst/>
          </a:prstGeom>
        </p:spPr>
      </p:pic>
      <p:cxnSp>
        <p:nvCxnSpPr>
          <p:cNvPr id="6" name="Straight Connector 5">
            <a:extLst>
              <a:ext uri="{FF2B5EF4-FFF2-40B4-BE49-F238E27FC236}">
                <a16:creationId xmlns:a16="http://schemas.microsoft.com/office/drawing/2014/main" id="{92B8D3FB-F6A5-BB62-0A88-77A0A4682F60}"/>
              </a:ext>
            </a:extLst>
          </p:cNvPr>
          <p:cNvCxnSpPr>
            <a:cxnSpLocks/>
          </p:cNvCxnSpPr>
          <p:nvPr/>
        </p:nvCxnSpPr>
        <p:spPr>
          <a:xfrm>
            <a:off x="2953989" y="1434548"/>
            <a:ext cx="3312" cy="274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75F60B-2A85-30D6-3C3A-C5FA186EB369}"/>
              </a:ext>
            </a:extLst>
          </p:cNvPr>
          <p:cNvSpPr txBox="1"/>
          <p:nvPr/>
        </p:nvSpPr>
        <p:spPr>
          <a:xfrm>
            <a:off x="1209258" y="2377757"/>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sp>
        <p:nvSpPr>
          <p:cNvPr id="8" name="TextBox 7">
            <a:extLst>
              <a:ext uri="{FF2B5EF4-FFF2-40B4-BE49-F238E27FC236}">
                <a16:creationId xmlns:a16="http://schemas.microsoft.com/office/drawing/2014/main" id="{55581093-9D8F-588A-DEF4-B7064E9CA36A}"/>
              </a:ext>
            </a:extLst>
          </p:cNvPr>
          <p:cNvSpPr txBox="1"/>
          <p:nvPr/>
        </p:nvSpPr>
        <p:spPr>
          <a:xfrm>
            <a:off x="1341153" y="1352357"/>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sp>
        <p:nvSpPr>
          <p:cNvPr id="9" name="TextBox 8">
            <a:extLst>
              <a:ext uri="{FF2B5EF4-FFF2-40B4-BE49-F238E27FC236}">
                <a16:creationId xmlns:a16="http://schemas.microsoft.com/office/drawing/2014/main" id="{DEBD5E20-A18B-66EB-5E86-638D9792A0B5}"/>
              </a:ext>
            </a:extLst>
          </p:cNvPr>
          <p:cNvSpPr txBox="1"/>
          <p:nvPr/>
        </p:nvSpPr>
        <p:spPr>
          <a:xfrm>
            <a:off x="929887" y="4302934"/>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cxnSp>
        <p:nvCxnSpPr>
          <p:cNvPr id="10" name="Straight Connector 9">
            <a:extLst>
              <a:ext uri="{FF2B5EF4-FFF2-40B4-BE49-F238E27FC236}">
                <a16:creationId xmlns:a16="http://schemas.microsoft.com/office/drawing/2014/main" id="{DF95D114-2B46-3D09-F000-A228610A59F8}"/>
              </a:ext>
            </a:extLst>
          </p:cNvPr>
          <p:cNvCxnSpPr>
            <a:cxnSpLocks/>
          </p:cNvCxnSpPr>
          <p:nvPr/>
        </p:nvCxnSpPr>
        <p:spPr>
          <a:xfrm>
            <a:off x="2953989" y="1918253"/>
            <a:ext cx="0" cy="10058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05CF0E-EF81-953B-8BBF-A762E2D39672}"/>
              </a:ext>
            </a:extLst>
          </p:cNvPr>
          <p:cNvCxnSpPr>
            <a:cxnSpLocks/>
          </p:cNvCxnSpPr>
          <p:nvPr/>
        </p:nvCxnSpPr>
        <p:spPr>
          <a:xfrm>
            <a:off x="2953989" y="3201343"/>
            <a:ext cx="0" cy="2926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958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39</a:t>
            </a:fld>
            <a:endParaRPr lang="en-US"/>
          </a:p>
        </p:txBody>
      </p:sp>
      <p:pic>
        <p:nvPicPr>
          <p:cNvPr id="3" name="Picture 2">
            <a:extLst>
              <a:ext uri="{FF2B5EF4-FFF2-40B4-BE49-F238E27FC236}">
                <a16:creationId xmlns:a16="http://schemas.microsoft.com/office/drawing/2014/main" id="{CFC54F9C-8729-286A-B0FC-857668F11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848" y="811696"/>
            <a:ext cx="6046304" cy="6046304"/>
          </a:xfrm>
          <a:prstGeom prst="rect">
            <a:avLst/>
          </a:prstGeom>
        </p:spPr>
      </p:pic>
      <p:sp>
        <p:nvSpPr>
          <p:cNvPr id="2" name="TextBox 1">
            <a:extLst>
              <a:ext uri="{FF2B5EF4-FFF2-40B4-BE49-F238E27FC236}">
                <a16:creationId xmlns:a16="http://schemas.microsoft.com/office/drawing/2014/main" id="{4439100F-3088-5137-348F-5E9FE029AE72}"/>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PENCIL annotated phenotype-related cells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149670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a:t>
            </a:fld>
            <a:endParaRPr lang="en-US"/>
          </a:p>
        </p:txBody>
      </p:sp>
      <p:sp>
        <p:nvSpPr>
          <p:cNvPr id="3" name="TextBox 2">
            <a:extLst>
              <a:ext uri="{FF2B5EF4-FFF2-40B4-BE49-F238E27FC236}">
                <a16:creationId xmlns:a16="http://schemas.microsoft.com/office/drawing/2014/main" id="{0DF9A453-ECBB-A49B-3DBE-6D5E876AA5B1}"/>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1: sensitive to </a:t>
            </a:r>
            <a:r>
              <a:rPr lang="en-US" b="1" dirty="0" err="1"/>
              <a:t>class_weight</a:t>
            </a:r>
            <a:r>
              <a:rPr lang="en-US" b="1" dirty="0"/>
              <a:t> setting. </a:t>
            </a:r>
            <a:r>
              <a:rPr lang="en-US" dirty="0" err="1"/>
              <a:t>Class_weight</a:t>
            </a:r>
            <a:r>
              <a:rPr lang="en-US" dirty="0"/>
              <a:t> is used to balance the cell number from NR and R patients. E.g., if 2000 and 1000 CD8T cells are from NR and R patients respectively, </a:t>
            </a:r>
            <a:r>
              <a:rPr lang="en-US" dirty="0" err="1"/>
              <a:t>class_weight</a:t>
            </a:r>
            <a:r>
              <a:rPr lang="en-US" dirty="0"/>
              <a:t> will be set to [1,2]. </a:t>
            </a:r>
          </a:p>
        </p:txBody>
      </p:sp>
      <p:sp>
        <p:nvSpPr>
          <p:cNvPr id="10" name="TextBox 9">
            <a:extLst>
              <a:ext uri="{FF2B5EF4-FFF2-40B4-BE49-F238E27FC236}">
                <a16:creationId xmlns:a16="http://schemas.microsoft.com/office/drawing/2014/main" id="{5EBECE69-FAEB-040C-E95E-3E499D95E910}"/>
              </a:ext>
            </a:extLst>
          </p:cNvPr>
          <p:cNvSpPr txBox="1"/>
          <p:nvPr/>
        </p:nvSpPr>
        <p:spPr>
          <a:xfrm>
            <a:off x="1119616" y="3321462"/>
            <a:ext cx="2136419" cy="369332"/>
          </a:xfrm>
          <a:prstGeom prst="rect">
            <a:avLst/>
          </a:prstGeom>
          <a:noFill/>
        </p:spPr>
        <p:txBody>
          <a:bodyPr wrap="none" rtlCol="0">
            <a:spAutoFit/>
          </a:bodyPr>
          <a:lstStyle/>
          <a:p>
            <a:r>
              <a:rPr lang="en-US" dirty="0" err="1"/>
              <a:t>class_weight</a:t>
            </a:r>
            <a:r>
              <a:rPr lang="en-US" dirty="0"/>
              <a:t> = None</a:t>
            </a:r>
          </a:p>
        </p:txBody>
      </p:sp>
      <p:sp>
        <p:nvSpPr>
          <p:cNvPr id="11" name="TextBox 10">
            <a:extLst>
              <a:ext uri="{FF2B5EF4-FFF2-40B4-BE49-F238E27FC236}">
                <a16:creationId xmlns:a16="http://schemas.microsoft.com/office/drawing/2014/main" id="{B2DCC2F3-8D15-9B21-576D-AC1CA116FF3D}"/>
              </a:ext>
            </a:extLst>
          </p:cNvPr>
          <p:cNvSpPr txBox="1"/>
          <p:nvPr/>
        </p:nvSpPr>
        <p:spPr>
          <a:xfrm>
            <a:off x="7426451" y="3321462"/>
            <a:ext cx="2259593" cy="369332"/>
          </a:xfrm>
          <a:prstGeom prst="rect">
            <a:avLst/>
          </a:prstGeom>
          <a:noFill/>
        </p:spPr>
        <p:txBody>
          <a:bodyPr wrap="none" rtlCol="0">
            <a:spAutoFit/>
          </a:bodyPr>
          <a:lstStyle/>
          <a:p>
            <a:r>
              <a:rPr lang="en-US" dirty="0" err="1"/>
              <a:t>class_weight</a:t>
            </a:r>
            <a:r>
              <a:rPr lang="en-US" dirty="0"/>
              <a:t> = [1.6, 1]</a:t>
            </a:r>
          </a:p>
        </p:txBody>
      </p:sp>
      <p:sp>
        <p:nvSpPr>
          <p:cNvPr id="12" name="TextBox 11">
            <a:extLst>
              <a:ext uri="{FF2B5EF4-FFF2-40B4-BE49-F238E27FC236}">
                <a16:creationId xmlns:a16="http://schemas.microsoft.com/office/drawing/2014/main" id="{5D29297A-E462-1564-C8B6-7170FCF39CD8}"/>
              </a:ext>
            </a:extLst>
          </p:cNvPr>
          <p:cNvSpPr txBox="1"/>
          <p:nvPr/>
        </p:nvSpPr>
        <p:spPr>
          <a:xfrm>
            <a:off x="4572003" y="3321462"/>
            <a:ext cx="2065887" cy="369332"/>
          </a:xfrm>
          <a:prstGeom prst="rect">
            <a:avLst/>
          </a:prstGeom>
          <a:noFill/>
        </p:spPr>
        <p:txBody>
          <a:bodyPr wrap="none" rtlCol="0">
            <a:spAutoFit/>
          </a:bodyPr>
          <a:lstStyle/>
          <a:p>
            <a:r>
              <a:rPr lang="en-US" dirty="0" err="1"/>
              <a:t>class_weight</a:t>
            </a:r>
            <a:r>
              <a:rPr lang="en-US" dirty="0"/>
              <a:t> = [2,1]</a:t>
            </a:r>
          </a:p>
        </p:txBody>
      </p:sp>
      <p:sp>
        <p:nvSpPr>
          <p:cNvPr id="16" name="TextBox 15">
            <a:extLst>
              <a:ext uri="{FF2B5EF4-FFF2-40B4-BE49-F238E27FC236}">
                <a16:creationId xmlns:a16="http://schemas.microsoft.com/office/drawing/2014/main" id="{E8956911-12E3-F1F3-5BD2-6F7DE5D3EB38}"/>
              </a:ext>
            </a:extLst>
          </p:cNvPr>
          <p:cNvSpPr txBox="1"/>
          <p:nvPr/>
        </p:nvSpPr>
        <p:spPr>
          <a:xfrm>
            <a:off x="1119616" y="6488668"/>
            <a:ext cx="2206694" cy="369332"/>
          </a:xfrm>
          <a:prstGeom prst="rect">
            <a:avLst/>
          </a:prstGeom>
          <a:noFill/>
        </p:spPr>
        <p:txBody>
          <a:bodyPr wrap="none" rtlCol="0">
            <a:spAutoFit/>
          </a:bodyPr>
          <a:lstStyle/>
          <a:p>
            <a:r>
              <a:rPr lang="en-US" dirty="0" err="1"/>
              <a:t>class_weight</a:t>
            </a:r>
            <a:r>
              <a:rPr lang="en-US" dirty="0"/>
              <a:t> = [2.1,1]</a:t>
            </a:r>
          </a:p>
        </p:txBody>
      </p:sp>
      <p:sp>
        <p:nvSpPr>
          <p:cNvPr id="18" name="TextBox 17">
            <a:extLst>
              <a:ext uri="{FF2B5EF4-FFF2-40B4-BE49-F238E27FC236}">
                <a16:creationId xmlns:a16="http://schemas.microsoft.com/office/drawing/2014/main" id="{3BCAC059-FED0-6BA4-2BA8-9840780EAEF2}"/>
              </a:ext>
            </a:extLst>
          </p:cNvPr>
          <p:cNvSpPr txBox="1"/>
          <p:nvPr/>
        </p:nvSpPr>
        <p:spPr>
          <a:xfrm>
            <a:off x="4572003" y="6488668"/>
            <a:ext cx="2206694" cy="369332"/>
          </a:xfrm>
          <a:prstGeom prst="rect">
            <a:avLst/>
          </a:prstGeom>
          <a:noFill/>
        </p:spPr>
        <p:txBody>
          <a:bodyPr wrap="none" rtlCol="0">
            <a:spAutoFit/>
          </a:bodyPr>
          <a:lstStyle/>
          <a:p>
            <a:r>
              <a:rPr lang="en-US" dirty="0" err="1"/>
              <a:t>class_weight</a:t>
            </a:r>
            <a:r>
              <a:rPr lang="en-US" dirty="0"/>
              <a:t> = [2.2,1]</a:t>
            </a:r>
          </a:p>
        </p:txBody>
      </p:sp>
      <p:pic>
        <p:nvPicPr>
          <p:cNvPr id="23" name="Picture 22">
            <a:extLst>
              <a:ext uri="{FF2B5EF4-FFF2-40B4-BE49-F238E27FC236}">
                <a16:creationId xmlns:a16="http://schemas.microsoft.com/office/drawing/2014/main" id="{57CF40A2-565F-6D14-61E0-8497B6580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904" y="612297"/>
            <a:ext cx="3084118" cy="2743200"/>
          </a:xfrm>
          <a:prstGeom prst="rect">
            <a:avLst/>
          </a:prstGeom>
        </p:spPr>
      </p:pic>
      <p:pic>
        <p:nvPicPr>
          <p:cNvPr id="25" name="Picture 24">
            <a:extLst>
              <a:ext uri="{FF2B5EF4-FFF2-40B4-BE49-F238E27FC236}">
                <a16:creationId xmlns:a16="http://schemas.microsoft.com/office/drawing/2014/main" id="{444031E1-29D6-1F32-7E96-C0BF02F00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097" y="607509"/>
            <a:ext cx="3102049" cy="2743200"/>
          </a:xfrm>
          <a:prstGeom prst="rect">
            <a:avLst/>
          </a:prstGeom>
        </p:spPr>
      </p:pic>
      <p:pic>
        <p:nvPicPr>
          <p:cNvPr id="27" name="Picture 26">
            <a:extLst>
              <a:ext uri="{FF2B5EF4-FFF2-40B4-BE49-F238E27FC236}">
                <a16:creationId xmlns:a16="http://schemas.microsoft.com/office/drawing/2014/main" id="{8C488AB2-0391-0117-47A0-5969F71D2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531" y="607509"/>
            <a:ext cx="2093636" cy="2743200"/>
          </a:xfrm>
          <a:prstGeom prst="rect">
            <a:avLst/>
          </a:prstGeom>
        </p:spPr>
      </p:pic>
      <p:pic>
        <p:nvPicPr>
          <p:cNvPr id="29" name="Picture 28">
            <a:extLst>
              <a:ext uri="{FF2B5EF4-FFF2-40B4-BE49-F238E27FC236}">
                <a16:creationId xmlns:a16="http://schemas.microsoft.com/office/drawing/2014/main" id="{9BD5D5BD-8541-A6B1-97A1-32FCCC00E6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488" y="3745468"/>
            <a:ext cx="3209953" cy="2743200"/>
          </a:xfrm>
          <a:prstGeom prst="rect">
            <a:avLst/>
          </a:prstGeom>
        </p:spPr>
      </p:pic>
      <p:pic>
        <p:nvPicPr>
          <p:cNvPr id="31" name="Picture 30">
            <a:extLst>
              <a:ext uri="{FF2B5EF4-FFF2-40B4-BE49-F238E27FC236}">
                <a16:creationId xmlns:a16="http://schemas.microsoft.com/office/drawing/2014/main" id="{5F673EF7-913B-3C77-FE8A-A84FC5EA6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904" y="3745468"/>
            <a:ext cx="3111093" cy="2743200"/>
          </a:xfrm>
          <a:prstGeom prst="rect">
            <a:avLst/>
          </a:prstGeom>
        </p:spPr>
      </p:pic>
      <p:sp>
        <p:nvSpPr>
          <p:cNvPr id="32" name="TextBox 31">
            <a:extLst>
              <a:ext uri="{FF2B5EF4-FFF2-40B4-BE49-F238E27FC236}">
                <a16:creationId xmlns:a16="http://schemas.microsoft.com/office/drawing/2014/main" id="{0DD27BE0-BDE3-25AA-25A1-5B268B064D83}"/>
              </a:ext>
            </a:extLst>
          </p:cNvPr>
          <p:cNvSpPr txBox="1"/>
          <p:nvPr/>
        </p:nvSpPr>
        <p:spPr>
          <a:xfrm>
            <a:off x="8063948" y="5336521"/>
            <a:ext cx="3836504" cy="646331"/>
          </a:xfrm>
          <a:prstGeom prst="rect">
            <a:avLst/>
          </a:prstGeom>
          <a:noFill/>
        </p:spPr>
        <p:txBody>
          <a:bodyPr wrap="square">
            <a:spAutoFit/>
          </a:bodyPr>
          <a:lstStyle/>
          <a:p>
            <a:r>
              <a:rPr lang="en-US" dirty="0">
                <a:highlight>
                  <a:srgbClr val="FFFF00"/>
                </a:highlight>
              </a:rPr>
              <a:t>These results are from using .csv files as input.</a:t>
            </a:r>
          </a:p>
        </p:txBody>
      </p:sp>
    </p:spTree>
    <p:extLst>
      <p:ext uri="{BB962C8B-B14F-4D97-AF65-F5344CB8AC3E}">
        <p14:creationId xmlns:p14="http://schemas.microsoft.com/office/powerpoint/2010/main" val="705821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55993BC-4F50-432B-2BD3-0E3DE522B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27" y="369333"/>
            <a:ext cx="10518473" cy="6010556"/>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40</a:t>
            </a:fld>
            <a:endParaRPr lang="en-US"/>
          </a:p>
        </p:txBody>
      </p:sp>
      <p:sp>
        <p:nvSpPr>
          <p:cNvPr id="2" name="TextBox 1">
            <a:extLst>
              <a:ext uri="{FF2B5EF4-FFF2-40B4-BE49-F238E27FC236}">
                <a16:creationId xmlns:a16="http://schemas.microsoft.com/office/drawing/2014/main" id="{88E424B8-8342-48DC-E90F-69A0DDDDA18D}"/>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R/NR patients (</a:t>
            </a:r>
            <a:r>
              <a:rPr lang="en-US" b="1" dirty="0">
                <a:solidFill>
                  <a:srgbClr val="FF0000"/>
                </a:solidFill>
                <a:highlight>
                  <a:srgbClr val="FFFF00"/>
                </a:highlight>
              </a:rPr>
              <a:t>corrected result for tissue CD8T cells</a:t>
            </a:r>
            <a:r>
              <a:rPr lang="en-US" b="1" dirty="0"/>
              <a:t>)</a:t>
            </a:r>
          </a:p>
        </p:txBody>
      </p:sp>
      <p:cxnSp>
        <p:nvCxnSpPr>
          <p:cNvPr id="6" name="Straight Connector 5">
            <a:extLst>
              <a:ext uri="{FF2B5EF4-FFF2-40B4-BE49-F238E27FC236}">
                <a16:creationId xmlns:a16="http://schemas.microsoft.com/office/drawing/2014/main" id="{19804543-2AA0-1E3A-B3C0-CB70922FCBFA}"/>
              </a:ext>
            </a:extLst>
          </p:cNvPr>
          <p:cNvCxnSpPr>
            <a:cxnSpLocks/>
          </p:cNvCxnSpPr>
          <p:nvPr/>
        </p:nvCxnSpPr>
        <p:spPr>
          <a:xfrm>
            <a:off x="1265583" y="6069027"/>
            <a:ext cx="64200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E3098A-6BE3-E77C-C884-164ADA59969C}"/>
              </a:ext>
            </a:extLst>
          </p:cNvPr>
          <p:cNvCxnSpPr>
            <a:cxnSpLocks/>
          </p:cNvCxnSpPr>
          <p:nvPr/>
        </p:nvCxnSpPr>
        <p:spPr>
          <a:xfrm>
            <a:off x="7755038" y="6069027"/>
            <a:ext cx="34315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538381-CF9D-4703-8174-8515E5F486A3}"/>
              </a:ext>
            </a:extLst>
          </p:cNvPr>
          <p:cNvSpPr txBox="1"/>
          <p:nvPr/>
        </p:nvSpPr>
        <p:spPr>
          <a:xfrm>
            <a:off x="3386183" y="6101425"/>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9" name="TextBox 8">
            <a:extLst>
              <a:ext uri="{FF2B5EF4-FFF2-40B4-BE49-F238E27FC236}">
                <a16:creationId xmlns:a16="http://schemas.microsoft.com/office/drawing/2014/main" id="{C7353C6A-BA16-68C5-CDC9-74CD8A8D2ED3}"/>
              </a:ext>
            </a:extLst>
          </p:cNvPr>
          <p:cNvSpPr txBox="1"/>
          <p:nvPr/>
        </p:nvSpPr>
        <p:spPr>
          <a:xfrm>
            <a:off x="9046497" y="6098777"/>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cxnSp>
        <p:nvCxnSpPr>
          <p:cNvPr id="12" name="Straight Connector 11">
            <a:extLst>
              <a:ext uri="{FF2B5EF4-FFF2-40B4-BE49-F238E27FC236}">
                <a16:creationId xmlns:a16="http://schemas.microsoft.com/office/drawing/2014/main" id="{1F765EAE-359A-AF26-956B-8C6230CE374A}"/>
              </a:ext>
            </a:extLst>
          </p:cNvPr>
          <p:cNvCxnSpPr/>
          <p:nvPr/>
        </p:nvCxnSpPr>
        <p:spPr>
          <a:xfrm>
            <a:off x="7697160" y="725556"/>
            <a:ext cx="0" cy="54068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940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41</a:t>
            </a:fld>
            <a:endParaRPr lang="en-US"/>
          </a:p>
        </p:txBody>
      </p:sp>
    </p:spTree>
    <p:extLst>
      <p:ext uri="{BB962C8B-B14F-4D97-AF65-F5344CB8AC3E}">
        <p14:creationId xmlns:p14="http://schemas.microsoft.com/office/powerpoint/2010/main" val="3924312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D17C0D0-53DF-56EA-5513-2DD2D4186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407" y="3236834"/>
            <a:ext cx="4340711" cy="2743200"/>
          </a:xfrm>
          <a:prstGeom prst="rect">
            <a:avLst/>
          </a:prstGeom>
        </p:spPr>
      </p:pic>
      <p:pic>
        <p:nvPicPr>
          <p:cNvPr id="17" name="Picture 16">
            <a:extLst>
              <a:ext uri="{FF2B5EF4-FFF2-40B4-BE49-F238E27FC236}">
                <a16:creationId xmlns:a16="http://schemas.microsoft.com/office/drawing/2014/main" id="{BE187087-E385-B6BF-9A06-241C0C129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679" y="3237055"/>
            <a:ext cx="4340711" cy="2743200"/>
          </a:xfrm>
          <a:prstGeom prst="rect">
            <a:avLst/>
          </a:prstGeom>
        </p:spPr>
      </p:pic>
      <p:pic>
        <p:nvPicPr>
          <p:cNvPr id="5" name="Picture 4">
            <a:extLst>
              <a:ext uri="{FF2B5EF4-FFF2-40B4-BE49-F238E27FC236}">
                <a16:creationId xmlns:a16="http://schemas.microsoft.com/office/drawing/2014/main" id="{1C6A64BE-70BB-E589-9D08-189719607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680" y="136525"/>
            <a:ext cx="4340711" cy="2743200"/>
          </a:xfrm>
          <a:prstGeom prst="rect">
            <a:avLst/>
          </a:prstGeom>
        </p:spPr>
      </p:pic>
      <p:pic>
        <p:nvPicPr>
          <p:cNvPr id="8" name="Picture 7">
            <a:extLst>
              <a:ext uri="{FF2B5EF4-FFF2-40B4-BE49-F238E27FC236}">
                <a16:creationId xmlns:a16="http://schemas.microsoft.com/office/drawing/2014/main" id="{F5047DCE-03FC-FFE7-A77B-E922A709C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48" y="3237055"/>
            <a:ext cx="4340711" cy="2743200"/>
          </a:xfrm>
          <a:prstGeom prst="rect">
            <a:avLst/>
          </a:prstGeom>
        </p:spPr>
      </p:pic>
      <p:pic>
        <p:nvPicPr>
          <p:cNvPr id="20" name="Picture 19">
            <a:extLst>
              <a:ext uri="{FF2B5EF4-FFF2-40B4-BE49-F238E27FC236}">
                <a16:creationId xmlns:a16="http://schemas.microsoft.com/office/drawing/2014/main" id="{71741340-38B0-7631-96AA-0B420AE566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47" y="136525"/>
            <a:ext cx="4340711" cy="2743200"/>
          </a:xfrm>
          <a:prstGeom prst="rect">
            <a:avLst/>
          </a:prstGeom>
        </p:spPr>
      </p:pic>
      <p:pic>
        <p:nvPicPr>
          <p:cNvPr id="22" name="Picture 21">
            <a:extLst>
              <a:ext uri="{FF2B5EF4-FFF2-40B4-BE49-F238E27FC236}">
                <a16:creationId xmlns:a16="http://schemas.microsoft.com/office/drawing/2014/main" id="{462BBB37-7964-1B76-4B09-09612E4BC3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5407" y="136525"/>
            <a:ext cx="4340711"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42</a:t>
            </a:fld>
            <a:endParaRPr lang="en-US"/>
          </a:p>
        </p:txBody>
      </p:sp>
      <p:sp>
        <p:nvSpPr>
          <p:cNvPr id="9" name="TextBox 8">
            <a:extLst>
              <a:ext uri="{FF2B5EF4-FFF2-40B4-BE49-F238E27FC236}">
                <a16:creationId xmlns:a16="http://schemas.microsoft.com/office/drawing/2014/main" id="{A0016CA5-843E-04AF-C4BB-EAB44DDB964B}"/>
              </a:ext>
            </a:extLst>
          </p:cNvPr>
          <p:cNvSpPr txBox="1"/>
          <p:nvPr/>
        </p:nvSpPr>
        <p:spPr>
          <a:xfrm>
            <a:off x="0" y="0"/>
            <a:ext cx="6028510" cy="369332"/>
          </a:xfrm>
          <a:prstGeom prst="rect">
            <a:avLst/>
          </a:prstGeom>
          <a:noFill/>
        </p:spPr>
        <p:txBody>
          <a:bodyPr wrap="none" rtlCol="0">
            <a:spAutoFit/>
          </a:bodyPr>
          <a:lstStyle/>
          <a:p>
            <a:r>
              <a:rPr lang="en-US" b="1" dirty="0"/>
              <a:t>GSE120575: PENCIL result (</a:t>
            </a:r>
            <a:r>
              <a:rPr lang="en-US" b="1" dirty="0">
                <a:solidFill>
                  <a:srgbClr val="FF0000"/>
                </a:solidFill>
                <a:highlight>
                  <a:srgbClr val="FFFF00"/>
                </a:highlight>
              </a:rPr>
              <a:t>corrected result for tissue all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863683" y="275733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58276" y="5855223"/>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650303" y="2757378"/>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478713" y="5855264"/>
            <a:ext cx="2763192" cy="369332"/>
          </a:xfrm>
          <a:prstGeom prst="rect">
            <a:avLst/>
          </a:prstGeom>
          <a:noFill/>
        </p:spPr>
        <p:txBody>
          <a:bodyPr wrap="none" rtlCol="0">
            <a:spAutoFit/>
          </a:bodyPr>
          <a:lstStyle/>
          <a:p>
            <a:r>
              <a:rPr lang="en-US" dirty="0"/>
              <a:t>PENCIL predicted cell labels</a:t>
            </a:r>
          </a:p>
        </p:txBody>
      </p:sp>
      <p:sp>
        <p:nvSpPr>
          <p:cNvPr id="25" name="TextBox 24">
            <a:extLst>
              <a:ext uri="{FF2B5EF4-FFF2-40B4-BE49-F238E27FC236}">
                <a16:creationId xmlns:a16="http://schemas.microsoft.com/office/drawing/2014/main" id="{475AAF94-81D1-87AF-E7DC-9F6038DD69E4}"/>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
        <p:nvSpPr>
          <p:cNvPr id="23" name="TextBox 22">
            <a:extLst>
              <a:ext uri="{FF2B5EF4-FFF2-40B4-BE49-F238E27FC236}">
                <a16:creationId xmlns:a16="http://schemas.microsoft.com/office/drawing/2014/main" id="{E071D203-EC28-4550-9030-8427EB8DA2B4}"/>
              </a:ext>
            </a:extLst>
          </p:cNvPr>
          <p:cNvSpPr txBox="1"/>
          <p:nvPr/>
        </p:nvSpPr>
        <p:spPr>
          <a:xfrm>
            <a:off x="8547883" y="5855223"/>
            <a:ext cx="3523209" cy="369332"/>
          </a:xfrm>
          <a:prstGeom prst="rect">
            <a:avLst/>
          </a:prstGeom>
          <a:noFill/>
        </p:spPr>
        <p:txBody>
          <a:bodyPr wrap="none" rtlCol="0">
            <a:spAutoFit/>
          </a:bodyPr>
          <a:lstStyle/>
          <a:p>
            <a:r>
              <a:rPr lang="en-US" dirty="0"/>
              <a:t>Annotated cell types (for reference)</a:t>
            </a:r>
          </a:p>
        </p:txBody>
      </p:sp>
    </p:spTree>
    <p:extLst>
      <p:ext uri="{BB962C8B-B14F-4D97-AF65-F5344CB8AC3E}">
        <p14:creationId xmlns:p14="http://schemas.microsoft.com/office/powerpoint/2010/main" val="353252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BC343-B21D-5041-3B8B-1EAAB412C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030" y="1390216"/>
            <a:ext cx="9034274" cy="475488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43</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10947292"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all cells, this is ALL training data</a:t>
            </a:r>
            <a:r>
              <a:rPr lang="en-US" b="1" dirty="0"/>
              <a:t>)</a:t>
            </a:r>
          </a:p>
        </p:txBody>
      </p:sp>
    </p:spTree>
    <p:extLst>
      <p:ext uri="{BB962C8B-B14F-4D97-AF65-F5344CB8AC3E}">
        <p14:creationId xmlns:p14="http://schemas.microsoft.com/office/powerpoint/2010/main" val="191942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44</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9553769"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all cells, 5-fold CV</a:t>
            </a:r>
            <a:r>
              <a:rPr lang="en-US" b="1" dirty="0"/>
              <a:t>)</a:t>
            </a:r>
          </a:p>
        </p:txBody>
      </p:sp>
    </p:spTree>
    <p:extLst>
      <p:ext uri="{BB962C8B-B14F-4D97-AF65-F5344CB8AC3E}">
        <p14:creationId xmlns:p14="http://schemas.microsoft.com/office/powerpoint/2010/main" val="4065112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45</a:t>
            </a:fld>
            <a:endParaRPr lang="en-US"/>
          </a:p>
        </p:txBody>
      </p:sp>
      <p:sp>
        <p:nvSpPr>
          <p:cNvPr id="5" name="TextBox 4">
            <a:extLst>
              <a:ext uri="{FF2B5EF4-FFF2-40B4-BE49-F238E27FC236}">
                <a16:creationId xmlns:a16="http://schemas.microsoft.com/office/drawing/2014/main" id="{4F32AC94-C3F8-7C7A-C3DC-DF7D64298504}"/>
              </a:ext>
            </a:extLst>
          </p:cNvPr>
          <p:cNvSpPr txBox="1"/>
          <p:nvPr/>
        </p:nvSpPr>
        <p:spPr>
          <a:xfrm>
            <a:off x="0" y="0"/>
            <a:ext cx="11951220" cy="369332"/>
          </a:xfrm>
          <a:prstGeom prst="rect">
            <a:avLst/>
          </a:prstGeom>
          <a:noFill/>
        </p:spPr>
        <p:txBody>
          <a:bodyPr wrap="none" rtlCol="0">
            <a:spAutoFit/>
          </a:bodyPr>
          <a:lstStyle/>
          <a:p>
            <a:r>
              <a:rPr lang="en-US" b="1" dirty="0"/>
              <a:t>GSE120575: known ICB signature score for PENCIL annotated phenotype-related cells (</a:t>
            </a:r>
            <a:r>
              <a:rPr lang="en-US" b="1" dirty="0">
                <a:solidFill>
                  <a:srgbClr val="FF0000"/>
                </a:solidFill>
                <a:highlight>
                  <a:srgbClr val="FFFF00"/>
                </a:highlight>
              </a:rPr>
              <a:t>corrected result for tissue all cells</a:t>
            </a:r>
            <a:r>
              <a:rPr lang="en-US" b="1" dirty="0"/>
              <a:t>)</a:t>
            </a:r>
          </a:p>
        </p:txBody>
      </p:sp>
      <p:pic>
        <p:nvPicPr>
          <p:cNvPr id="6" name="Picture 5">
            <a:extLst>
              <a:ext uri="{FF2B5EF4-FFF2-40B4-BE49-F238E27FC236}">
                <a16:creationId xmlns:a16="http://schemas.microsoft.com/office/drawing/2014/main" id="{11EEFE56-38D9-2822-62B5-63508B6A1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65" y="383150"/>
            <a:ext cx="11092070" cy="6338325"/>
          </a:xfrm>
          <a:prstGeom prst="rect">
            <a:avLst/>
          </a:prstGeom>
        </p:spPr>
      </p:pic>
    </p:spTree>
    <p:extLst>
      <p:ext uri="{BB962C8B-B14F-4D97-AF65-F5344CB8AC3E}">
        <p14:creationId xmlns:p14="http://schemas.microsoft.com/office/powerpoint/2010/main" val="3715141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46</a:t>
            </a:fld>
            <a:endParaRPr lang="en-US"/>
          </a:p>
        </p:txBody>
      </p:sp>
      <p:pic>
        <p:nvPicPr>
          <p:cNvPr id="5" name="Picture 4">
            <a:extLst>
              <a:ext uri="{FF2B5EF4-FFF2-40B4-BE49-F238E27FC236}">
                <a16:creationId xmlns:a16="http://schemas.microsoft.com/office/drawing/2014/main" id="{FA34AFBF-C88C-7867-3372-8C44B1023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09" y="136525"/>
            <a:ext cx="11762582" cy="6721475"/>
          </a:xfrm>
          <a:prstGeom prst="rect">
            <a:avLst/>
          </a:prstGeom>
        </p:spPr>
      </p:pic>
    </p:spTree>
    <p:extLst>
      <p:ext uri="{BB962C8B-B14F-4D97-AF65-F5344CB8AC3E}">
        <p14:creationId xmlns:p14="http://schemas.microsoft.com/office/powerpoint/2010/main" val="3709529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47</a:t>
            </a:fld>
            <a:endParaRPr lang="en-US"/>
          </a:p>
        </p:txBody>
      </p:sp>
      <p:pic>
        <p:nvPicPr>
          <p:cNvPr id="3" name="Picture 2">
            <a:extLst>
              <a:ext uri="{FF2B5EF4-FFF2-40B4-BE49-F238E27FC236}">
                <a16:creationId xmlns:a16="http://schemas.microsoft.com/office/drawing/2014/main" id="{918E88B0-AA95-FCEF-E329-C490E2596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09" y="136525"/>
            <a:ext cx="11762582" cy="6721475"/>
          </a:xfrm>
          <a:prstGeom prst="rect">
            <a:avLst/>
          </a:prstGeom>
        </p:spPr>
      </p:pic>
    </p:spTree>
    <p:extLst>
      <p:ext uri="{BB962C8B-B14F-4D97-AF65-F5344CB8AC3E}">
        <p14:creationId xmlns:p14="http://schemas.microsoft.com/office/powerpoint/2010/main" val="2014560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48</a:t>
            </a:fld>
            <a:endParaRPr lang="en-US"/>
          </a:p>
        </p:txBody>
      </p:sp>
      <p:pic>
        <p:nvPicPr>
          <p:cNvPr id="7" name="Picture 6">
            <a:extLst>
              <a:ext uri="{FF2B5EF4-FFF2-40B4-BE49-F238E27FC236}">
                <a16:creationId xmlns:a16="http://schemas.microsoft.com/office/drawing/2014/main" id="{F14CFB63-2A5F-8663-1BFE-EF3C22081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1" y="50423"/>
            <a:ext cx="11917017" cy="6807577"/>
          </a:xfrm>
          <a:prstGeom prst="rect">
            <a:avLst/>
          </a:prstGeom>
        </p:spPr>
      </p:pic>
    </p:spTree>
    <p:extLst>
      <p:ext uri="{BB962C8B-B14F-4D97-AF65-F5344CB8AC3E}">
        <p14:creationId xmlns:p14="http://schemas.microsoft.com/office/powerpoint/2010/main" val="4132018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49</a:t>
            </a:fld>
            <a:endParaRPr lang="en-US"/>
          </a:p>
        </p:txBody>
      </p:sp>
      <p:cxnSp>
        <p:nvCxnSpPr>
          <p:cNvPr id="6" name="Straight Connector 5">
            <a:extLst>
              <a:ext uri="{FF2B5EF4-FFF2-40B4-BE49-F238E27FC236}">
                <a16:creationId xmlns:a16="http://schemas.microsoft.com/office/drawing/2014/main" id="{92B8D3FB-F6A5-BB62-0A88-77A0A4682F60}"/>
              </a:ext>
            </a:extLst>
          </p:cNvPr>
          <p:cNvCxnSpPr>
            <a:cxnSpLocks/>
          </p:cNvCxnSpPr>
          <p:nvPr/>
        </p:nvCxnSpPr>
        <p:spPr>
          <a:xfrm>
            <a:off x="2950677" y="628157"/>
            <a:ext cx="3312" cy="1920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75F60B-2A85-30D6-3C3A-C5FA186EB369}"/>
              </a:ext>
            </a:extLst>
          </p:cNvPr>
          <p:cNvSpPr txBox="1"/>
          <p:nvPr/>
        </p:nvSpPr>
        <p:spPr>
          <a:xfrm>
            <a:off x="1393536" y="3481001"/>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sp>
        <p:nvSpPr>
          <p:cNvPr id="8" name="TextBox 7">
            <a:extLst>
              <a:ext uri="{FF2B5EF4-FFF2-40B4-BE49-F238E27FC236}">
                <a16:creationId xmlns:a16="http://schemas.microsoft.com/office/drawing/2014/main" id="{55581093-9D8F-588A-DEF4-B7064E9CA36A}"/>
              </a:ext>
            </a:extLst>
          </p:cNvPr>
          <p:cNvSpPr txBox="1"/>
          <p:nvPr/>
        </p:nvSpPr>
        <p:spPr>
          <a:xfrm>
            <a:off x="1261641" y="1421930"/>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sp>
        <p:nvSpPr>
          <p:cNvPr id="9" name="TextBox 8">
            <a:extLst>
              <a:ext uri="{FF2B5EF4-FFF2-40B4-BE49-F238E27FC236}">
                <a16:creationId xmlns:a16="http://schemas.microsoft.com/office/drawing/2014/main" id="{DEBD5E20-A18B-66EB-5E86-638D9792A0B5}"/>
              </a:ext>
            </a:extLst>
          </p:cNvPr>
          <p:cNvSpPr txBox="1"/>
          <p:nvPr/>
        </p:nvSpPr>
        <p:spPr>
          <a:xfrm>
            <a:off x="982270" y="5585082"/>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cxnSp>
        <p:nvCxnSpPr>
          <p:cNvPr id="10" name="Straight Connector 9">
            <a:extLst>
              <a:ext uri="{FF2B5EF4-FFF2-40B4-BE49-F238E27FC236}">
                <a16:creationId xmlns:a16="http://schemas.microsoft.com/office/drawing/2014/main" id="{DF95D114-2B46-3D09-F000-A228610A59F8}"/>
              </a:ext>
            </a:extLst>
          </p:cNvPr>
          <p:cNvCxnSpPr>
            <a:cxnSpLocks/>
          </p:cNvCxnSpPr>
          <p:nvPr/>
        </p:nvCxnSpPr>
        <p:spPr>
          <a:xfrm>
            <a:off x="2953989" y="2673625"/>
            <a:ext cx="0" cy="1920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05CF0E-EF81-953B-8BBF-A762E2D39672}"/>
              </a:ext>
            </a:extLst>
          </p:cNvPr>
          <p:cNvCxnSpPr>
            <a:cxnSpLocks/>
          </p:cNvCxnSpPr>
          <p:nvPr/>
        </p:nvCxnSpPr>
        <p:spPr>
          <a:xfrm>
            <a:off x="2953989" y="4712091"/>
            <a:ext cx="0" cy="1920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9B55C7C-A1B6-678A-E051-A40BCDC14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470" y="0"/>
            <a:ext cx="6858000" cy="6858000"/>
          </a:xfrm>
          <a:prstGeom prst="rect">
            <a:avLst/>
          </a:prstGeom>
        </p:spPr>
      </p:pic>
    </p:spTree>
    <p:extLst>
      <p:ext uri="{BB962C8B-B14F-4D97-AF65-F5344CB8AC3E}">
        <p14:creationId xmlns:p14="http://schemas.microsoft.com/office/powerpoint/2010/main" val="280242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a:t>
            </a:fld>
            <a:endParaRPr lang="en-US"/>
          </a:p>
        </p:txBody>
      </p:sp>
      <p:sp>
        <p:nvSpPr>
          <p:cNvPr id="3" name="TextBox 2">
            <a:extLst>
              <a:ext uri="{FF2B5EF4-FFF2-40B4-BE49-F238E27FC236}">
                <a16:creationId xmlns:a16="http://schemas.microsoft.com/office/drawing/2014/main" id="{0DF9A453-ECBB-A49B-3DBE-6D5E876AA5B1}"/>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2: sensitive to input gene order. </a:t>
            </a:r>
            <a:r>
              <a:rPr lang="en-US" dirty="0"/>
              <a:t>When using .csv or .h5ad files as input, the result differs. The only difference of .h5ad and .csv files is that the order of HVGs is different (in .h5ad, the genes are ordered by gene names). </a:t>
            </a:r>
          </a:p>
        </p:txBody>
      </p:sp>
      <p:sp>
        <p:nvSpPr>
          <p:cNvPr id="2" name="TextBox 1">
            <a:extLst>
              <a:ext uri="{FF2B5EF4-FFF2-40B4-BE49-F238E27FC236}">
                <a16:creationId xmlns:a16="http://schemas.microsoft.com/office/drawing/2014/main" id="{85B332A8-6581-50AA-BC84-5769AF716AA1}"/>
              </a:ext>
            </a:extLst>
          </p:cNvPr>
          <p:cNvSpPr txBox="1"/>
          <p:nvPr/>
        </p:nvSpPr>
        <p:spPr>
          <a:xfrm>
            <a:off x="1119616" y="3321462"/>
            <a:ext cx="2136419" cy="369332"/>
          </a:xfrm>
          <a:prstGeom prst="rect">
            <a:avLst/>
          </a:prstGeom>
          <a:noFill/>
        </p:spPr>
        <p:txBody>
          <a:bodyPr wrap="none" rtlCol="0">
            <a:spAutoFit/>
          </a:bodyPr>
          <a:lstStyle/>
          <a:p>
            <a:r>
              <a:rPr lang="en-US" dirty="0" err="1"/>
              <a:t>class_weight</a:t>
            </a:r>
            <a:r>
              <a:rPr lang="en-US" dirty="0"/>
              <a:t> = None</a:t>
            </a:r>
          </a:p>
        </p:txBody>
      </p:sp>
      <p:sp>
        <p:nvSpPr>
          <p:cNvPr id="8" name="TextBox 7">
            <a:extLst>
              <a:ext uri="{FF2B5EF4-FFF2-40B4-BE49-F238E27FC236}">
                <a16:creationId xmlns:a16="http://schemas.microsoft.com/office/drawing/2014/main" id="{C36B3578-3209-6C10-2CE9-79E015B7DD99}"/>
              </a:ext>
            </a:extLst>
          </p:cNvPr>
          <p:cNvSpPr txBox="1"/>
          <p:nvPr/>
        </p:nvSpPr>
        <p:spPr>
          <a:xfrm>
            <a:off x="7426451" y="3321462"/>
            <a:ext cx="2259593" cy="369332"/>
          </a:xfrm>
          <a:prstGeom prst="rect">
            <a:avLst/>
          </a:prstGeom>
          <a:noFill/>
        </p:spPr>
        <p:txBody>
          <a:bodyPr wrap="none" rtlCol="0">
            <a:spAutoFit/>
          </a:bodyPr>
          <a:lstStyle/>
          <a:p>
            <a:r>
              <a:rPr lang="en-US" dirty="0" err="1"/>
              <a:t>class_weight</a:t>
            </a:r>
            <a:r>
              <a:rPr lang="en-US" dirty="0"/>
              <a:t> = [1.6, 1]</a:t>
            </a:r>
          </a:p>
        </p:txBody>
      </p:sp>
      <p:sp>
        <p:nvSpPr>
          <p:cNvPr id="10" name="TextBox 9">
            <a:extLst>
              <a:ext uri="{FF2B5EF4-FFF2-40B4-BE49-F238E27FC236}">
                <a16:creationId xmlns:a16="http://schemas.microsoft.com/office/drawing/2014/main" id="{850EE984-B6BA-C314-C394-BD0706F08511}"/>
              </a:ext>
            </a:extLst>
          </p:cNvPr>
          <p:cNvSpPr txBox="1"/>
          <p:nvPr/>
        </p:nvSpPr>
        <p:spPr>
          <a:xfrm>
            <a:off x="4572003" y="3321462"/>
            <a:ext cx="2065887" cy="369332"/>
          </a:xfrm>
          <a:prstGeom prst="rect">
            <a:avLst/>
          </a:prstGeom>
          <a:noFill/>
        </p:spPr>
        <p:txBody>
          <a:bodyPr wrap="none" rtlCol="0">
            <a:spAutoFit/>
          </a:bodyPr>
          <a:lstStyle/>
          <a:p>
            <a:r>
              <a:rPr lang="en-US" dirty="0" err="1"/>
              <a:t>class_weight</a:t>
            </a:r>
            <a:r>
              <a:rPr lang="en-US" dirty="0"/>
              <a:t> = [2,1]</a:t>
            </a:r>
          </a:p>
        </p:txBody>
      </p:sp>
      <p:sp>
        <p:nvSpPr>
          <p:cNvPr id="11" name="TextBox 10">
            <a:extLst>
              <a:ext uri="{FF2B5EF4-FFF2-40B4-BE49-F238E27FC236}">
                <a16:creationId xmlns:a16="http://schemas.microsoft.com/office/drawing/2014/main" id="{8D7A3089-B96B-C7A5-6C8B-A46BFA399910}"/>
              </a:ext>
            </a:extLst>
          </p:cNvPr>
          <p:cNvSpPr txBox="1"/>
          <p:nvPr/>
        </p:nvSpPr>
        <p:spPr>
          <a:xfrm>
            <a:off x="1119616" y="6488668"/>
            <a:ext cx="2206694" cy="369332"/>
          </a:xfrm>
          <a:prstGeom prst="rect">
            <a:avLst/>
          </a:prstGeom>
          <a:noFill/>
        </p:spPr>
        <p:txBody>
          <a:bodyPr wrap="none" rtlCol="0">
            <a:spAutoFit/>
          </a:bodyPr>
          <a:lstStyle/>
          <a:p>
            <a:r>
              <a:rPr lang="en-US" dirty="0" err="1"/>
              <a:t>class_weight</a:t>
            </a:r>
            <a:r>
              <a:rPr lang="en-US" dirty="0"/>
              <a:t> = [2.1,1]</a:t>
            </a:r>
          </a:p>
        </p:txBody>
      </p:sp>
      <p:sp>
        <p:nvSpPr>
          <p:cNvPr id="12" name="TextBox 11">
            <a:extLst>
              <a:ext uri="{FF2B5EF4-FFF2-40B4-BE49-F238E27FC236}">
                <a16:creationId xmlns:a16="http://schemas.microsoft.com/office/drawing/2014/main" id="{B90D39F4-D4A2-2551-45DC-595F8CFBA59A}"/>
              </a:ext>
            </a:extLst>
          </p:cNvPr>
          <p:cNvSpPr txBox="1"/>
          <p:nvPr/>
        </p:nvSpPr>
        <p:spPr>
          <a:xfrm>
            <a:off x="4572003" y="6488668"/>
            <a:ext cx="2206694" cy="369332"/>
          </a:xfrm>
          <a:prstGeom prst="rect">
            <a:avLst/>
          </a:prstGeom>
          <a:noFill/>
        </p:spPr>
        <p:txBody>
          <a:bodyPr wrap="none" rtlCol="0">
            <a:spAutoFit/>
          </a:bodyPr>
          <a:lstStyle/>
          <a:p>
            <a:r>
              <a:rPr lang="en-US" dirty="0" err="1"/>
              <a:t>class_weight</a:t>
            </a:r>
            <a:r>
              <a:rPr lang="en-US" dirty="0"/>
              <a:t> = [2.2,1]</a:t>
            </a:r>
          </a:p>
        </p:txBody>
      </p:sp>
      <p:sp>
        <p:nvSpPr>
          <p:cNvPr id="14" name="TextBox 13">
            <a:extLst>
              <a:ext uri="{FF2B5EF4-FFF2-40B4-BE49-F238E27FC236}">
                <a16:creationId xmlns:a16="http://schemas.microsoft.com/office/drawing/2014/main" id="{03B17662-9C97-687D-7B5F-52129F9F15AD}"/>
              </a:ext>
            </a:extLst>
          </p:cNvPr>
          <p:cNvSpPr txBox="1"/>
          <p:nvPr/>
        </p:nvSpPr>
        <p:spPr>
          <a:xfrm>
            <a:off x="8063948" y="5336521"/>
            <a:ext cx="3836504" cy="646331"/>
          </a:xfrm>
          <a:prstGeom prst="rect">
            <a:avLst/>
          </a:prstGeom>
          <a:noFill/>
        </p:spPr>
        <p:txBody>
          <a:bodyPr wrap="square">
            <a:spAutoFit/>
          </a:bodyPr>
          <a:lstStyle/>
          <a:p>
            <a:r>
              <a:rPr lang="en-US" dirty="0">
                <a:highlight>
                  <a:srgbClr val="FFFF00"/>
                </a:highlight>
              </a:rPr>
              <a:t>These results are from using .h5ad file as input.</a:t>
            </a:r>
          </a:p>
        </p:txBody>
      </p:sp>
      <p:pic>
        <p:nvPicPr>
          <p:cNvPr id="16" name="Picture 15">
            <a:extLst>
              <a:ext uri="{FF2B5EF4-FFF2-40B4-BE49-F238E27FC236}">
                <a16:creationId xmlns:a16="http://schemas.microsoft.com/office/drawing/2014/main" id="{90E396CB-B74D-8F9B-A14B-F69E53450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91" y="627957"/>
            <a:ext cx="3116911" cy="2743200"/>
          </a:xfrm>
          <a:prstGeom prst="rect">
            <a:avLst/>
          </a:prstGeom>
        </p:spPr>
      </p:pic>
      <p:pic>
        <p:nvPicPr>
          <p:cNvPr id="18" name="Picture 17">
            <a:extLst>
              <a:ext uri="{FF2B5EF4-FFF2-40B4-BE49-F238E27FC236}">
                <a16:creationId xmlns:a16="http://schemas.microsoft.com/office/drawing/2014/main" id="{29F57CFF-2D84-3643-7476-3FCAA003C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627957"/>
            <a:ext cx="3067324" cy="2743200"/>
          </a:xfrm>
          <a:prstGeom prst="rect">
            <a:avLst/>
          </a:prstGeom>
        </p:spPr>
      </p:pic>
      <p:pic>
        <p:nvPicPr>
          <p:cNvPr id="20" name="Picture 19">
            <a:extLst>
              <a:ext uri="{FF2B5EF4-FFF2-40B4-BE49-F238E27FC236}">
                <a16:creationId xmlns:a16="http://schemas.microsoft.com/office/drawing/2014/main" id="{83BF797E-3BE2-46C6-BF96-C77F3C29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522" y="627957"/>
            <a:ext cx="3067324" cy="2743200"/>
          </a:xfrm>
          <a:prstGeom prst="rect">
            <a:avLst/>
          </a:prstGeom>
        </p:spPr>
      </p:pic>
      <p:pic>
        <p:nvPicPr>
          <p:cNvPr id="22" name="Picture 21">
            <a:extLst>
              <a:ext uri="{FF2B5EF4-FFF2-40B4-BE49-F238E27FC236}">
                <a16:creationId xmlns:a16="http://schemas.microsoft.com/office/drawing/2014/main" id="{D885F826-C619-F84C-2867-462728BC49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91" y="3795712"/>
            <a:ext cx="3093057" cy="2743200"/>
          </a:xfrm>
          <a:prstGeom prst="rect">
            <a:avLst/>
          </a:prstGeom>
        </p:spPr>
      </p:pic>
      <p:pic>
        <p:nvPicPr>
          <p:cNvPr id="24" name="Picture 23">
            <a:extLst>
              <a:ext uri="{FF2B5EF4-FFF2-40B4-BE49-F238E27FC236}">
                <a16:creationId xmlns:a16="http://schemas.microsoft.com/office/drawing/2014/main" id="{A488BB10-F757-26B5-2554-28FBE90E3A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0800" y="3795712"/>
            <a:ext cx="3146612" cy="2743200"/>
          </a:xfrm>
          <a:prstGeom prst="rect">
            <a:avLst/>
          </a:prstGeom>
        </p:spPr>
      </p:pic>
    </p:spTree>
    <p:extLst>
      <p:ext uri="{BB962C8B-B14F-4D97-AF65-F5344CB8AC3E}">
        <p14:creationId xmlns:p14="http://schemas.microsoft.com/office/powerpoint/2010/main" val="2797621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50</a:t>
            </a:fld>
            <a:endParaRPr lang="en-US"/>
          </a:p>
        </p:txBody>
      </p:sp>
      <p:sp>
        <p:nvSpPr>
          <p:cNvPr id="2" name="TextBox 1">
            <a:extLst>
              <a:ext uri="{FF2B5EF4-FFF2-40B4-BE49-F238E27FC236}">
                <a16:creationId xmlns:a16="http://schemas.microsoft.com/office/drawing/2014/main" id="{4439100F-3088-5137-348F-5E9FE029AE72}"/>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PENCIL annotated phenotype-related cells (</a:t>
            </a:r>
            <a:r>
              <a:rPr lang="en-US" b="1" dirty="0">
                <a:solidFill>
                  <a:srgbClr val="FF0000"/>
                </a:solidFill>
                <a:highlight>
                  <a:srgbClr val="FFFF00"/>
                </a:highlight>
              </a:rPr>
              <a:t>corrected result for tissue all cells</a:t>
            </a:r>
            <a:r>
              <a:rPr lang="en-US" b="1" dirty="0"/>
              <a:t>)</a:t>
            </a:r>
          </a:p>
        </p:txBody>
      </p:sp>
      <p:pic>
        <p:nvPicPr>
          <p:cNvPr id="6" name="Picture 5">
            <a:extLst>
              <a:ext uri="{FF2B5EF4-FFF2-40B4-BE49-F238E27FC236}">
                <a16:creationId xmlns:a16="http://schemas.microsoft.com/office/drawing/2014/main" id="{F34E9EA1-287C-C893-89C4-E1F747799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908" y="655292"/>
            <a:ext cx="6066183" cy="6066183"/>
          </a:xfrm>
          <a:prstGeom prst="rect">
            <a:avLst/>
          </a:prstGeom>
        </p:spPr>
      </p:pic>
    </p:spTree>
    <p:extLst>
      <p:ext uri="{BB962C8B-B14F-4D97-AF65-F5344CB8AC3E}">
        <p14:creationId xmlns:p14="http://schemas.microsoft.com/office/powerpoint/2010/main" val="646665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04F35-A496-7503-EB6D-70F636C23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27" y="397024"/>
            <a:ext cx="10470047" cy="5982883"/>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51</a:t>
            </a:fld>
            <a:endParaRPr lang="en-US"/>
          </a:p>
        </p:txBody>
      </p:sp>
      <p:sp>
        <p:nvSpPr>
          <p:cNvPr id="2" name="TextBox 1">
            <a:extLst>
              <a:ext uri="{FF2B5EF4-FFF2-40B4-BE49-F238E27FC236}">
                <a16:creationId xmlns:a16="http://schemas.microsoft.com/office/drawing/2014/main" id="{88E424B8-8342-48DC-E90F-69A0DDDDA18D}"/>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R/NR patients (</a:t>
            </a:r>
            <a:r>
              <a:rPr lang="en-US" b="1" dirty="0">
                <a:solidFill>
                  <a:srgbClr val="FF0000"/>
                </a:solidFill>
                <a:highlight>
                  <a:srgbClr val="FFFF00"/>
                </a:highlight>
              </a:rPr>
              <a:t>corrected result for tissue all cells</a:t>
            </a:r>
            <a:r>
              <a:rPr lang="en-US" b="1" dirty="0"/>
              <a:t>)</a:t>
            </a:r>
          </a:p>
        </p:txBody>
      </p:sp>
      <p:cxnSp>
        <p:nvCxnSpPr>
          <p:cNvPr id="6" name="Straight Connector 5">
            <a:extLst>
              <a:ext uri="{FF2B5EF4-FFF2-40B4-BE49-F238E27FC236}">
                <a16:creationId xmlns:a16="http://schemas.microsoft.com/office/drawing/2014/main" id="{19804543-2AA0-1E3A-B3C0-CB70922FCBFA}"/>
              </a:ext>
            </a:extLst>
          </p:cNvPr>
          <p:cNvCxnSpPr>
            <a:cxnSpLocks/>
          </p:cNvCxnSpPr>
          <p:nvPr/>
        </p:nvCxnSpPr>
        <p:spPr>
          <a:xfrm>
            <a:off x="1265583" y="6069027"/>
            <a:ext cx="64200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E3098A-6BE3-E77C-C884-164ADA59969C}"/>
              </a:ext>
            </a:extLst>
          </p:cNvPr>
          <p:cNvCxnSpPr>
            <a:cxnSpLocks/>
          </p:cNvCxnSpPr>
          <p:nvPr/>
        </p:nvCxnSpPr>
        <p:spPr>
          <a:xfrm>
            <a:off x="7755038" y="6069027"/>
            <a:ext cx="34315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538381-CF9D-4703-8174-8515E5F486A3}"/>
              </a:ext>
            </a:extLst>
          </p:cNvPr>
          <p:cNvSpPr txBox="1"/>
          <p:nvPr/>
        </p:nvSpPr>
        <p:spPr>
          <a:xfrm>
            <a:off x="3386183" y="6101425"/>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9" name="TextBox 8">
            <a:extLst>
              <a:ext uri="{FF2B5EF4-FFF2-40B4-BE49-F238E27FC236}">
                <a16:creationId xmlns:a16="http://schemas.microsoft.com/office/drawing/2014/main" id="{C7353C6A-BA16-68C5-CDC9-74CD8A8D2ED3}"/>
              </a:ext>
            </a:extLst>
          </p:cNvPr>
          <p:cNvSpPr txBox="1"/>
          <p:nvPr/>
        </p:nvSpPr>
        <p:spPr>
          <a:xfrm>
            <a:off x="9046497" y="6098777"/>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cxnSp>
        <p:nvCxnSpPr>
          <p:cNvPr id="12" name="Straight Connector 11">
            <a:extLst>
              <a:ext uri="{FF2B5EF4-FFF2-40B4-BE49-F238E27FC236}">
                <a16:creationId xmlns:a16="http://schemas.microsoft.com/office/drawing/2014/main" id="{1F765EAE-359A-AF26-956B-8C6230CE374A}"/>
              </a:ext>
            </a:extLst>
          </p:cNvPr>
          <p:cNvCxnSpPr/>
          <p:nvPr/>
        </p:nvCxnSpPr>
        <p:spPr>
          <a:xfrm>
            <a:off x="7697160" y="725556"/>
            <a:ext cx="0" cy="54068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52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52</a:t>
            </a:fld>
            <a:endParaRPr lang="en-US"/>
          </a:p>
        </p:txBody>
      </p:sp>
    </p:spTree>
    <p:extLst>
      <p:ext uri="{BB962C8B-B14F-4D97-AF65-F5344CB8AC3E}">
        <p14:creationId xmlns:p14="http://schemas.microsoft.com/office/powerpoint/2010/main" val="3871597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53</a:t>
            </a:fld>
            <a:endParaRPr lang="en-US"/>
          </a:p>
        </p:txBody>
      </p:sp>
    </p:spTree>
    <p:extLst>
      <p:ext uri="{BB962C8B-B14F-4D97-AF65-F5344CB8AC3E}">
        <p14:creationId xmlns:p14="http://schemas.microsoft.com/office/powerpoint/2010/main" val="2064917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54</a:t>
            </a:fld>
            <a:endParaRPr lang="en-US"/>
          </a:p>
        </p:txBody>
      </p:sp>
    </p:spTree>
    <p:extLst>
      <p:ext uri="{BB962C8B-B14F-4D97-AF65-F5344CB8AC3E}">
        <p14:creationId xmlns:p14="http://schemas.microsoft.com/office/powerpoint/2010/main" val="1194839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55</a:t>
            </a:fld>
            <a:endParaRPr lang="en-US"/>
          </a:p>
        </p:txBody>
      </p:sp>
    </p:spTree>
    <p:extLst>
      <p:ext uri="{BB962C8B-B14F-4D97-AF65-F5344CB8AC3E}">
        <p14:creationId xmlns:p14="http://schemas.microsoft.com/office/powerpoint/2010/main" val="1295670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56</a:t>
            </a:fld>
            <a:endParaRPr lang="en-US"/>
          </a:p>
        </p:txBody>
      </p:sp>
    </p:spTree>
    <p:extLst>
      <p:ext uri="{BB962C8B-B14F-4D97-AF65-F5344CB8AC3E}">
        <p14:creationId xmlns:p14="http://schemas.microsoft.com/office/powerpoint/2010/main" val="323176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E8B9-3D5F-6FC8-0162-7B6A048C3F5A}"/>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Comparison with relevant tools to find phenotype associated cells</a:t>
            </a:r>
          </a:p>
        </p:txBody>
      </p:sp>
      <p:sp>
        <p:nvSpPr>
          <p:cNvPr id="4" name="Slide Number Placeholder 3">
            <a:extLst>
              <a:ext uri="{FF2B5EF4-FFF2-40B4-BE49-F238E27FC236}">
                <a16:creationId xmlns:a16="http://schemas.microsoft.com/office/drawing/2014/main" id="{EE499541-3C68-9369-EAD3-8700D734263A}"/>
              </a:ext>
            </a:extLst>
          </p:cNvPr>
          <p:cNvSpPr>
            <a:spLocks noGrp="1"/>
          </p:cNvSpPr>
          <p:nvPr>
            <p:ph type="sldNum" sz="quarter" idx="12"/>
          </p:nvPr>
        </p:nvSpPr>
        <p:spPr/>
        <p:txBody>
          <a:bodyPr/>
          <a:lstStyle/>
          <a:p>
            <a:fld id="{AD169837-3143-44FA-94C6-B5220B265883}" type="slidenum">
              <a:rPr lang="en-US" smtClean="0"/>
              <a:t>57</a:t>
            </a:fld>
            <a:endParaRPr lang="en-US"/>
          </a:p>
        </p:txBody>
      </p:sp>
      <p:sp>
        <p:nvSpPr>
          <p:cNvPr id="7" name="TextBox 6">
            <a:extLst>
              <a:ext uri="{FF2B5EF4-FFF2-40B4-BE49-F238E27FC236}">
                <a16:creationId xmlns:a16="http://schemas.microsoft.com/office/drawing/2014/main" id="{C089DB73-AA24-9EB1-DCD0-22D95C36A769}"/>
              </a:ext>
            </a:extLst>
          </p:cNvPr>
          <p:cNvSpPr txBox="1"/>
          <p:nvPr/>
        </p:nvSpPr>
        <p:spPr>
          <a:xfrm>
            <a:off x="1122175" y="3746246"/>
            <a:ext cx="295144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neurorestore</a:t>
            </a:r>
            <a:r>
              <a:rPr lang="en-US" sz="1400" dirty="0">
                <a:latin typeface="Times New Roman" panose="02020603050405020304" pitchFamily="18" charset="0"/>
                <a:cs typeface="Times New Roman" panose="02020603050405020304" pitchFamily="18" charset="0"/>
              </a:rPr>
              <a:t>/Augur</a:t>
            </a:r>
          </a:p>
        </p:txBody>
      </p:sp>
      <p:pic>
        <p:nvPicPr>
          <p:cNvPr id="9" name="Picture 8">
            <a:extLst>
              <a:ext uri="{FF2B5EF4-FFF2-40B4-BE49-F238E27FC236}">
                <a16:creationId xmlns:a16="http://schemas.microsoft.com/office/drawing/2014/main" id="{909789DF-CE4D-C95F-9C52-493390A01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0130" y="820273"/>
            <a:ext cx="4922453" cy="2808694"/>
          </a:xfrm>
          <a:prstGeom prst="rect">
            <a:avLst/>
          </a:prstGeom>
        </p:spPr>
      </p:pic>
      <p:pic>
        <p:nvPicPr>
          <p:cNvPr id="11" name="Picture 10">
            <a:extLst>
              <a:ext uri="{FF2B5EF4-FFF2-40B4-BE49-F238E27FC236}">
                <a16:creationId xmlns:a16="http://schemas.microsoft.com/office/drawing/2014/main" id="{42B33EB8-0E29-2270-E659-8F1A52C9C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7" y="768819"/>
            <a:ext cx="4678583" cy="3008646"/>
          </a:xfrm>
          <a:prstGeom prst="rect">
            <a:avLst/>
          </a:prstGeom>
        </p:spPr>
      </p:pic>
      <p:sp>
        <p:nvSpPr>
          <p:cNvPr id="13" name="TextBox 12">
            <a:extLst>
              <a:ext uri="{FF2B5EF4-FFF2-40B4-BE49-F238E27FC236}">
                <a16:creationId xmlns:a16="http://schemas.microsoft.com/office/drawing/2014/main" id="{456D833E-93AC-7D52-2C37-06B791077009}"/>
              </a:ext>
            </a:extLst>
          </p:cNvPr>
          <p:cNvSpPr txBox="1"/>
          <p:nvPr/>
        </p:nvSpPr>
        <p:spPr>
          <a:xfrm>
            <a:off x="7800834" y="3673271"/>
            <a:ext cx="6099858"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MarioniLab</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miloR</a:t>
            </a:r>
            <a:endParaRPr lang="en-US" sz="1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8DBDCB9-8AD4-FD83-8622-3B4DA0237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4591" y="4300444"/>
            <a:ext cx="4518991" cy="20559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E8317B0-D38C-51B2-D024-F60431307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87" y="4205974"/>
            <a:ext cx="5477013" cy="2515501"/>
          </a:xfrm>
          <a:prstGeom prst="rect">
            <a:avLst/>
          </a:prstGeom>
        </p:spPr>
      </p:pic>
    </p:spTree>
    <p:extLst>
      <p:ext uri="{BB962C8B-B14F-4D97-AF65-F5344CB8AC3E}">
        <p14:creationId xmlns:p14="http://schemas.microsoft.com/office/powerpoint/2010/main" val="387762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15093-6FFA-5622-FD2C-031A24CF32EF}"/>
              </a:ext>
            </a:extLst>
          </p:cNvPr>
          <p:cNvSpPr>
            <a:spLocks noGrp="1"/>
          </p:cNvSpPr>
          <p:nvPr>
            <p:ph type="sldNum" sz="quarter" idx="12"/>
          </p:nvPr>
        </p:nvSpPr>
        <p:spPr/>
        <p:txBody>
          <a:bodyPr/>
          <a:lstStyle/>
          <a:p>
            <a:fld id="{AD169837-3143-44FA-94C6-B5220B265883}" type="slidenum">
              <a:rPr lang="en-US" smtClean="0"/>
              <a:t>58</a:t>
            </a:fld>
            <a:endParaRPr lang="en-US"/>
          </a:p>
        </p:txBody>
      </p:sp>
      <p:pic>
        <p:nvPicPr>
          <p:cNvPr id="6" name="Picture 5">
            <a:extLst>
              <a:ext uri="{FF2B5EF4-FFF2-40B4-BE49-F238E27FC236}">
                <a16:creationId xmlns:a16="http://schemas.microsoft.com/office/drawing/2014/main" id="{A4FB0230-F864-6C45-A646-B15F0DA96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72" y="939066"/>
            <a:ext cx="4429509" cy="3013344"/>
          </a:xfrm>
          <a:prstGeom prst="rect">
            <a:avLst/>
          </a:prstGeom>
        </p:spPr>
      </p:pic>
      <p:sp>
        <p:nvSpPr>
          <p:cNvPr id="7" name="Title 1">
            <a:extLst>
              <a:ext uri="{FF2B5EF4-FFF2-40B4-BE49-F238E27FC236}">
                <a16:creationId xmlns:a16="http://schemas.microsoft.com/office/drawing/2014/main" id="{420E0FF5-5504-5442-A36F-5099163402C2}"/>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Comparison with relevant tools to find phenotype associated cells</a:t>
            </a:r>
          </a:p>
        </p:txBody>
      </p:sp>
      <p:sp>
        <p:nvSpPr>
          <p:cNvPr id="9" name="TextBox 8">
            <a:extLst>
              <a:ext uri="{FF2B5EF4-FFF2-40B4-BE49-F238E27FC236}">
                <a16:creationId xmlns:a16="http://schemas.microsoft.com/office/drawing/2014/main" id="{D863E2BA-B19C-57AB-E2FC-4911F77683D0}"/>
              </a:ext>
            </a:extLst>
          </p:cNvPr>
          <p:cNvSpPr txBox="1"/>
          <p:nvPr/>
        </p:nvSpPr>
        <p:spPr>
          <a:xfrm>
            <a:off x="793746" y="3972274"/>
            <a:ext cx="3092454"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theislab</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scCODA</a:t>
            </a:r>
            <a:endParaRPr lang="en-US" sz="1400" dirty="0">
              <a:latin typeface="Times New Roman" panose="02020603050405020304" pitchFamily="18" charset="0"/>
              <a:cs typeface="Times New Roman" panose="02020603050405020304" pitchFamily="18" charset="0"/>
            </a:endParaRPr>
          </a:p>
        </p:txBody>
      </p:sp>
      <p:pic>
        <p:nvPicPr>
          <p:cNvPr id="1026" name="Picture 2" descr="scCODA">
            <a:extLst>
              <a:ext uri="{FF2B5EF4-FFF2-40B4-BE49-F238E27FC236}">
                <a16:creationId xmlns:a16="http://schemas.microsoft.com/office/drawing/2014/main" id="{5086873D-97FF-63DF-6F31-16183F802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03" y="4433104"/>
            <a:ext cx="3479252" cy="2036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8537983-7632-9DA2-FB62-4DC698ABA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29" y="904457"/>
            <a:ext cx="5139511" cy="3013344"/>
          </a:xfrm>
          <a:prstGeom prst="rect">
            <a:avLst/>
          </a:prstGeom>
        </p:spPr>
      </p:pic>
      <p:sp>
        <p:nvSpPr>
          <p:cNvPr id="13" name="TextBox 12">
            <a:extLst>
              <a:ext uri="{FF2B5EF4-FFF2-40B4-BE49-F238E27FC236}">
                <a16:creationId xmlns:a16="http://schemas.microsoft.com/office/drawing/2014/main" id="{2E641CBB-A628-98C4-1D0D-EEE656FD4055}"/>
              </a:ext>
            </a:extLst>
          </p:cNvPr>
          <p:cNvSpPr txBox="1"/>
          <p:nvPr/>
        </p:nvSpPr>
        <p:spPr>
          <a:xfrm>
            <a:off x="6558442" y="3935994"/>
            <a:ext cx="6099858"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KrishnaswamyLab</a:t>
            </a:r>
            <a:r>
              <a:rPr lang="en-US" sz="1400" dirty="0">
                <a:latin typeface="Times New Roman" panose="02020603050405020304" pitchFamily="18" charset="0"/>
                <a:cs typeface="Times New Roman" panose="02020603050405020304" pitchFamily="18" charset="0"/>
              </a:rPr>
              <a:t>/MELD</a:t>
            </a:r>
          </a:p>
        </p:txBody>
      </p:sp>
      <p:pic>
        <p:nvPicPr>
          <p:cNvPr id="15" name="Picture 14">
            <a:extLst>
              <a:ext uri="{FF2B5EF4-FFF2-40B4-BE49-F238E27FC236}">
                <a16:creationId xmlns:a16="http://schemas.microsoft.com/office/drawing/2014/main" id="{3A5F055C-5F9E-A829-7170-3B60B64B9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8790" y="4309770"/>
            <a:ext cx="4284317" cy="2315312"/>
          </a:xfrm>
          <a:prstGeom prst="rect">
            <a:avLst/>
          </a:prstGeom>
        </p:spPr>
      </p:pic>
    </p:spTree>
    <p:extLst>
      <p:ext uri="{BB962C8B-B14F-4D97-AF65-F5344CB8AC3E}">
        <p14:creationId xmlns:p14="http://schemas.microsoft.com/office/powerpoint/2010/main" val="906075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0D9E14-5598-5BEF-4D2E-9B1A03E0885E}"/>
              </a:ext>
            </a:extLst>
          </p:cNvPr>
          <p:cNvSpPr>
            <a:spLocks noGrp="1"/>
          </p:cNvSpPr>
          <p:nvPr>
            <p:ph type="sldNum" sz="quarter" idx="12"/>
          </p:nvPr>
        </p:nvSpPr>
        <p:spPr/>
        <p:txBody>
          <a:bodyPr/>
          <a:lstStyle/>
          <a:p>
            <a:fld id="{AD169837-3143-44FA-94C6-B5220B265883}" type="slidenum">
              <a:rPr lang="en-US" smtClean="0"/>
              <a:t>59</a:t>
            </a:fld>
            <a:endParaRPr lang="en-US"/>
          </a:p>
        </p:txBody>
      </p:sp>
      <p:pic>
        <p:nvPicPr>
          <p:cNvPr id="6" name="Picture 5">
            <a:extLst>
              <a:ext uri="{FF2B5EF4-FFF2-40B4-BE49-F238E27FC236}">
                <a16:creationId xmlns:a16="http://schemas.microsoft.com/office/drawing/2014/main" id="{BFA710BB-F31B-9467-425E-244928EED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17" y="1202048"/>
            <a:ext cx="5012427" cy="4049655"/>
          </a:xfrm>
          <a:prstGeom prst="rect">
            <a:avLst/>
          </a:prstGeom>
        </p:spPr>
      </p:pic>
      <p:sp>
        <p:nvSpPr>
          <p:cNvPr id="8" name="TextBox 7">
            <a:extLst>
              <a:ext uri="{FF2B5EF4-FFF2-40B4-BE49-F238E27FC236}">
                <a16:creationId xmlns:a16="http://schemas.microsoft.com/office/drawing/2014/main" id="{0171F268-2E3A-8425-2A4B-3E3B8849D70A}"/>
              </a:ext>
            </a:extLst>
          </p:cNvPr>
          <p:cNvSpPr txBox="1"/>
          <p:nvPr/>
        </p:nvSpPr>
        <p:spPr>
          <a:xfrm>
            <a:off x="862220" y="5655952"/>
            <a:ext cx="6097656"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KlugerLab</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DAseq</a:t>
            </a:r>
            <a:endParaRPr lang="en-US" sz="14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EC88ADF4-6781-F32D-D366-9478D24A865A}"/>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Comparison with relevant tools to find phenotype associated cells</a:t>
            </a:r>
          </a:p>
        </p:txBody>
      </p:sp>
      <p:pic>
        <p:nvPicPr>
          <p:cNvPr id="1028" name="Picture 4">
            <a:extLst>
              <a:ext uri="{FF2B5EF4-FFF2-40B4-BE49-F238E27FC236}">
                <a16:creationId xmlns:a16="http://schemas.microsoft.com/office/drawing/2014/main" id="{8B22BA8B-7B45-4E2F-A381-4086A7485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103" y="894271"/>
            <a:ext cx="5348124" cy="507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537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6</a:t>
            </a:fld>
            <a:endParaRPr lang="en-US"/>
          </a:p>
        </p:txBody>
      </p:sp>
      <p:sp>
        <p:nvSpPr>
          <p:cNvPr id="3" name="TextBox 2">
            <a:extLst>
              <a:ext uri="{FF2B5EF4-FFF2-40B4-BE49-F238E27FC236}">
                <a16:creationId xmlns:a16="http://schemas.microsoft.com/office/drawing/2014/main" id="{0DF9A453-ECBB-A49B-3DBE-6D5E876AA5B1}"/>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3: sensitive to input cells. </a:t>
            </a:r>
            <a:r>
              <a:rPr lang="en-US" dirty="0"/>
              <a:t>When using custom annotated CD8T cells as input, although the overlap between custom annotated and Sade-Feldman et al. annotated is as high as 92%, the result differs very much.</a:t>
            </a:r>
          </a:p>
        </p:txBody>
      </p:sp>
      <p:sp>
        <p:nvSpPr>
          <p:cNvPr id="5" name="TextBox 4">
            <a:extLst>
              <a:ext uri="{FF2B5EF4-FFF2-40B4-BE49-F238E27FC236}">
                <a16:creationId xmlns:a16="http://schemas.microsoft.com/office/drawing/2014/main" id="{C51C55D8-ECEF-DBEC-6721-3EC369679E5B}"/>
              </a:ext>
            </a:extLst>
          </p:cNvPr>
          <p:cNvSpPr txBox="1"/>
          <p:nvPr/>
        </p:nvSpPr>
        <p:spPr>
          <a:xfrm>
            <a:off x="1781659" y="3402273"/>
            <a:ext cx="3856383" cy="646331"/>
          </a:xfrm>
          <a:prstGeom prst="rect">
            <a:avLst/>
          </a:prstGeom>
          <a:noFill/>
        </p:spPr>
        <p:txBody>
          <a:bodyPr wrap="square" rtlCol="0">
            <a:spAutoFit/>
          </a:bodyPr>
          <a:lstStyle/>
          <a:p>
            <a:r>
              <a:rPr lang="en-US" dirty="0"/>
              <a:t>CD8T cells annotated by Sade-Feldman et al. (cell number: 6350)</a:t>
            </a:r>
            <a:r>
              <a:rPr lang="zh-CN" altLang="en-US" dirty="0"/>
              <a:t> </a:t>
            </a:r>
            <a:r>
              <a:rPr lang="en-US" altLang="zh-CN" dirty="0"/>
              <a:t>.csv</a:t>
            </a:r>
            <a:endParaRPr lang="en-US" dirty="0"/>
          </a:p>
        </p:txBody>
      </p:sp>
      <p:sp>
        <p:nvSpPr>
          <p:cNvPr id="7" name="TextBox 6">
            <a:extLst>
              <a:ext uri="{FF2B5EF4-FFF2-40B4-BE49-F238E27FC236}">
                <a16:creationId xmlns:a16="http://schemas.microsoft.com/office/drawing/2014/main" id="{DF62AE44-68B0-F580-0A90-AC7E865804C0}"/>
              </a:ext>
            </a:extLst>
          </p:cNvPr>
          <p:cNvSpPr txBox="1"/>
          <p:nvPr/>
        </p:nvSpPr>
        <p:spPr>
          <a:xfrm>
            <a:off x="2131094" y="6804546"/>
            <a:ext cx="3106363" cy="646331"/>
          </a:xfrm>
          <a:prstGeom prst="rect">
            <a:avLst/>
          </a:prstGeom>
          <a:noFill/>
        </p:spPr>
        <p:txBody>
          <a:bodyPr wrap="none" rtlCol="0">
            <a:spAutoFit/>
          </a:bodyPr>
          <a:lstStyle/>
          <a:p>
            <a:r>
              <a:rPr lang="en-US" dirty="0"/>
              <a:t>CD8T cells annotated by myself</a:t>
            </a:r>
          </a:p>
          <a:p>
            <a:r>
              <a:rPr lang="en-US" dirty="0"/>
              <a:t>(cell number: 6319) .csv</a:t>
            </a:r>
          </a:p>
        </p:txBody>
      </p:sp>
      <p:sp>
        <p:nvSpPr>
          <p:cNvPr id="2" name="TextBox 1">
            <a:extLst>
              <a:ext uri="{FF2B5EF4-FFF2-40B4-BE49-F238E27FC236}">
                <a16:creationId xmlns:a16="http://schemas.microsoft.com/office/drawing/2014/main" id="{2E03D9C4-1428-6B8A-214F-96601E92063B}"/>
              </a:ext>
            </a:extLst>
          </p:cNvPr>
          <p:cNvSpPr txBox="1"/>
          <p:nvPr/>
        </p:nvSpPr>
        <p:spPr>
          <a:xfrm>
            <a:off x="9799766" y="3712696"/>
            <a:ext cx="2345691" cy="646331"/>
          </a:xfrm>
          <a:prstGeom prst="rect">
            <a:avLst/>
          </a:prstGeom>
          <a:noFill/>
        </p:spPr>
        <p:txBody>
          <a:bodyPr wrap="square" rtlCol="0">
            <a:spAutoFit/>
          </a:bodyPr>
          <a:lstStyle/>
          <a:p>
            <a:r>
              <a:rPr lang="en-US" dirty="0">
                <a:highlight>
                  <a:srgbClr val="FFFF00"/>
                </a:highlight>
              </a:rPr>
              <a:t>(Common cell number: 5840)</a:t>
            </a:r>
          </a:p>
        </p:txBody>
      </p:sp>
      <p:sp>
        <p:nvSpPr>
          <p:cNvPr id="13" name="TextBox 12">
            <a:extLst>
              <a:ext uri="{FF2B5EF4-FFF2-40B4-BE49-F238E27FC236}">
                <a16:creationId xmlns:a16="http://schemas.microsoft.com/office/drawing/2014/main" id="{A50DC64E-B323-1F2D-1212-B855803B4478}"/>
              </a:ext>
            </a:extLst>
          </p:cNvPr>
          <p:cNvSpPr txBox="1"/>
          <p:nvPr/>
        </p:nvSpPr>
        <p:spPr>
          <a:xfrm>
            <a:off x="6430886" y="6804546"/>
            <a:ext cx="3106363" cy="646331"/>
          </a:xfrm>
          <a:prstGeom prst="rect">
            <a:avLst/>
          </a:prstGeom>
          <a:noFill/>
        </p:spPr>
        <p:txBody>
          <a:bodyPr wrap="none" rtlCol="0">
            <a:spAutoFit/>
          </a:bodyPr>
          <a:lstStyle/>
          <a:p>
            <a:r>
              <a:rPr lang="en-US" dirty="0"/>
              <a:t>CD8T cells annotated by myself</a:t>
            </a:r>
          </a:p>
          <a:p>
            <a:r>
              <a:rPr lang="en-US" dirty="0"/>
              <a:t>(cell number: 6319) .h5ad</a:t>
            </a:r>
          </a:p>
        </p:txBody>
      </p:sp>
      <p:pic>
        <p:nvPicPr>
          <p:cNvPr id="14" name="Picture 13">
            <a:extLst>
              <a:ext uri="{FF2B5EF4-FFF2-40B4-BE49-F238E27FC236}">
                <a16:creationId xmlns:a16="http://schemas.microsoft.com/office/drawing/2014/main" id="{A8C78779-A657-8923-1470-9F7429E98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3" y="4048604"/>
            <a:ext cx="3121295" cy="2743200"/>
          </a:xfrm>
          <a:prstGeom prst="rect">
            <a:avLst/>
          </a:prstGeom>
        </p:spPr>
      </p:pic>
      <p:pic>
        <p:nvPicPr>
          <p:cNvPr id="16" name="Picture 15">
            <a:extLst>
              <a:ext uri="{FF2B5EF4-FFF2-40B4-BE49-F238E27FC236}">
                <a16:creationId xmlns:a16="http://schemas.microsoft.com/office/drawing/2014/main" id="{4DD2D3D3-07B6-7971-7F8A-7C8B79FD2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342" y="4048604"/>
            <a:ext cx="3143083" cy="2743200"/>
          </a:xfrm>
          <a:prstGeom prst="rect">
            <a:avLst/>
          </a:prstGeom>
        </p:spPr>
      </p:pic>
      <p:pic>
        <p:nvPicPr>
          <p:cNvPr id="17" name="Picture 16">
            <a:extLst>
              <a:ext uri="{FF2B5EF4-FFF2-40B4-BE49-F238E27FC236}">
                <a16:creationId xmlns:a16="http://schemas.microsoft.com/office/drawing/2014/main" id="{9D6672B8-552A-3175-EE63-CED167219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342" y="659073"/>
            <a:ext cx="3084118" cy="2743200"/>
          </a:xfrm>
          <a:prstGeom prst="rect">
            <a:avLst/>
          </a:prstGeom>
        </p:spPr>
      </p:pic>
      <p:sp>
        <p:nvSpPr>
          <p:cNvPr id="18" name="TextBox 17">
            <a:extLst>
              <a:ext uri="{FF2B5EF4-FFF2-40B4-BE49-F238E27FC236}">
                <a16:creationId xmlns:a16="http://schemas.microsoft.com/office/drawing/2014/main" id="{55C3D62F-340E-13FE-E79E-7AA4476EF489}"/>
              </a:ext>
            </a:extLst>
          </p:cNvPr>
          <p:cNvSpPr txBox="1"/>
          <p:nvPr/>
        </p:nvSpPr>
        <p:spPr>
          <a:xfrm>
            <a:off x="6020928" y="3389531"/>
            <a:ext cx="3856383" cy="646331"/>
          </a:xfrm>
          <a:prstGeom prst="rect">
            <a:avLst/>
          </a:prstGeom>
          <a:noFill/>
        </p:spPr>
        <p:txBody>
          <a:bodyPr wrap="square" rtlCol="0">
            <a:spAutoFit/>
          </a:bodyPr>
          <a:lstStyle/>
          <a:p>
            <a:r>
              <a:rPr lang="en-US" dirty="0"/>
              <a:t>CD8T cells annotated by Sade-Feldman et al. (cell number: 6350)</a:t>
            </a:r>
            <a:r>
              <a:rPr lang="zh-CN" altLang="en-US" dirty="0"/>
              <a:t> </a:t>
            </a:r>
            <a:r>
              <a:rPr lang="en-US" altLang="zh-CN" dirty="0"/>
              <a:t>.h5ad</a:t>
            </a:r>
            <a:endParaRPr lang="en-US" dirty="0"/>
          </a:p>
        </p:txBody>
      </p:sp>
      <p:pic>
        <p:nvPicPr>
          <p:cNvPr id="20" name="Picture 19">
            <a:extLst>
              <a:ext uri="{FF2B5EF4-FFF2-40B4-BE49-F238E27FC236}">
                <a16:creationId xmlns:a16="http://schemas.microsoft.com/office/drawing/2014/main" id="{D710EA83-20A9-159B-AECB-DA139C373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8612" y="646331"/>
            <a:ext cx="3067324" cy="2743200"/>
          </a:xfrm>
          <a:prstGeom prst="rect">
            <a:avLst/>
          </a:prstGeom>
        </p:spPr>
      </p:pic>
    </p:spTree>
    <p:extLst>
      <p:ext uri="{BB962C8B-B14F-4D97-AF65-F5344CB8AC3E}">
        <p14:creationId xmlns:p14="http://schemas.microsoft.com/office/powerpoint/2010/main" val="178004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D80084-40A5-4405-7FD7-3475023153BE}"/>
              </a:ext>
            </a:extLst>
          </p:cNvPr>
          <p:cNvSpPr>
            <a:spLocks noGrp="1"/>
          </p:cNvSpPr>
          <p:nvPr>
            <p:ph type="sldNum" sz="quarter" idx="12"/>
          </p:nvPr>
        </p:nvSpPr>
        <p:spPr/>
        <p:txBody>
          <a:bodyPr/>
          <a:lstStyle/>
          <a:p>
            <a:fld id="{AD169837-3143-44FA-94C6-B5220B265883}" type="slidenum">
              <a:rPr lang="en-US" smtClean="0"/>
              <a:t>60</a:t>
            </a:fld>
            <a:endParaRPr lang="en-US"/>
          </a:p>
        </p:txBody>
      </p:sp>
      <p:sp>
        <p:nvSpPr>
          <p:cNvPr id="5" name="Title 1">
            <a:extLst>
              <a:ext uri="{FF2B5EF4-FFF2-40B4-BE49-F238E27FC236}">
                <a16:creationId xmlns:a16="http://schemas.microsoft.com/office/drawing/2014/main" id="{7F8AA271-E43D-6DCA-405E-FD0520B7FF83}"/>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Other methods to find phenotype associated cells</a:t>
            </a:r>
          </a:p>
        </p:txBody>
      </p:sp>
      <p:pic>
        <p:nvPicPr>
          <p:cNvPr id="7" name="Picture 6">
            <a:extLst>
              <a:ext uri="{FF2B5EF4-FFF2-40B4-BE49-F238E27FC236}">
                <a16:creationId xmlns:a16="http://schemas.microsoft.com/office/drawing/2014/main" id="{0C297FE6-D981-9AC6-33C3-BC332325C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17" y="1917347"/>
            <a:ext cx="5579999" cy="3286968"/>
          </a:xfrm>
          <a:prstGeom prst="rect">
            <a:avLst/>
          </a:prstGeom>
        </p:spPr>
      </p:pic>
      <p:sp>
        <p:nvSpPr>
          <p:cNvPr id="8" name="TextBox 7">
            <a:extLst>
              <a:ext uri="{FF2B5EF4-FFF2-40B4-BE49-F238E27FC236}">
                <a16:creationId xmlns:a16="http://schemas.microsoft.com/office/drawing/2014/main" id="{37951231-F723-8CB0-8DF6-515F942FDB77}"/>
              </a:ext>
            </a:extLst>
          </p:cNvPr>
          <p:cNvSpPr txBox="1"/>
          <p:nvPr/>
        </p:nvSpPr>
        <p:spPr>
          <a:xfrm>
            <a:off x="1053296" y="1261641"/>
            <a:ext cx="241284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Paper from the same group</a:t>
            </a:r>
          </a:p>
        </p:txBody>
      </p:sp>
    </p:spTree>
    <p:extLst>
      <p:ext uri="{BB962C8B-B14F-4D97-AF65-F5344CB8AC3E}">
        <p14:creationId xmlns:p14="http://schemas.microsoft.com/office/powerpoint/2010/main" val="193647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7</a:t>
            </a:fld>
            <a:endParaRPr lang="en-US"/>
          </a:p>
        </p:txBody>
      </p:sp>
      <p:pic>
        <p:nvPicPr>
          <p:cNvPr id="3" name="Picture 2">
            <a:extLst>
              <a:ext uri="{FF2B5EF4-FFF2-40B4-BE49-F238E27FC236}">
                <a16:creationId xmlns:a16="http://schemas.microsoft.com/office/drawing/2014/main" id="{C308E4B5-FDC9-6836-7FE1-89D5D5CAE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810" y="807346"/>
            <a:ext cx="3674163" cy="4829441"/>
          </a:xfrm>
          <a:prstGeom prst="rect">
            <a:avLst/>
          </a:prstGeom>
        </p:spPr>
      </p:pic>
      <p:sp>
        <p:nvSpPr>
          <p:cNvPr id="5" name="TextBox 4">
            <a:extLst>
              <a:ext uri="{FF2B5EF4-FFF2-40B4-BE49-F238E27FC236}">
                <a16:creationId xmlns:a16="http://schemas.microsoft.com/office/drawing/2014/main" id="{B828FBDB-32EF-50A3-A71F-90CA2A56E0D2}"/>
              </a:ext>
            </a:extLst>
          </p:cNvPr>
          <p:cNvSpPr txBox="1"/>
          <p:nvPr/>
        </p:nvSpPr>
        <p:spPr>
          <a:xfrm>
            <a:off x="4507342" y="5892581"/>
            <a:ext cx="3334631" cy="646331"/>
          </a:xfrm>
          <a:prstGeom prst="rect">
            <a:avLst/>
          </a:prstGeom>
          <a:noFill/>
        </p:spPr>
        <p:txBody>
          <a:bodyPr wrap="none" rtlCol="0">
            <a:spAutoFit/>
          </a:bodyPr>
          <a:lstStyle/>
          <a:p>
            <a:r>
              <a:rPr lang="en-US" dirty="0"/>
              <a:t>CD8T cells annotated by </a:t>
            </a:r>
            <a:r>
              <a:rPr lang="en-US" dirty="0" err="1"/>
              <a:t>celltypist</a:t>
            </a:r>
            <a:endParaRPr lang="en-US" dirty="0"/>
          </a:p>
          <a:p>
            <a:r>
              <a:rPr lang="en-US" dirty="0"/>
              <a:t>(cell number: 8404) .csv</a:t>
            </a:r>
          </a:p>
        </p:txBody>
      </p:sp>
      <p:sp>
        <p:nvSpPr>
          <p:cNvPr id="6" name="TextBox 5">
            <a:extLst>
              <a:ext uri="{FF2B5EF4-FFF2-40B4-BE49-F238E27FC236}">
                <a16:creationId xmlns:a16="http://schemas.microsoft.com/office/drawing/2014/main" id="{5DD49CE0-EEAC-BFB8-91D2-3211D02A57DA}"/>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3: sensitive to input cells. </a:t>
            </a:r>
            <a:r>
              <a:rPr lang="en-US" dirty="0"/>
              <a:t>When using </a:t>
            </a:r>
            <a:r>
              <a:rPr lang="en-US" dirty="0" err="1"/>
              <a:t>celltypist</a:t>
            </a:r>
            <a:r>
              <a:rPr lang="en-US" dirty="0"/>
              <a:t> annotated CD8T cells as input, PENCIL cannot predict Responder related cells.</a:t>
            </a:r>
          </a:p>
        </p:txBody>
      </p:sp>
    </p:spTree>
    <p:extLst>
      <p:ext uri="{BB962C8B-B14F-4D97-AF65-F5344CB8AC3E}">
        <p14:creationId xmlns:p14="http://schemas.microsoft.com/office/powerpoint/2010/main" val="252938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To do list</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dirty="0"/>
              <a:t>Get response from the PENCIL authors about the reproducibility on the melanoma data GSE120575</a:t>
            </a:r>
          </a:p>
          <a:p>
            <a:endParaRPr lang="en-US" dirty="0"/>
          </a:p>
          <a:p>
            <a:r>
              <a:rPr lang="en-US" dirty="0"/>
              <a:t>Get at least one </a:t>
            </a:r>
            <a:r>
              <a:rPr lang="en-US" dirty="0" err="1"/>
              <a:t>scRNAseq</a:t>
            </a:r>
            <a:r>
              <a:rPr lang="en-US" dirty="0"/>
              <a:t> dataset with ICB response information for HNSCC or TNBC or melanoma</a:t>
            </a:r>
          </a:p>
          <a:p>
            <a:endParaRPr lang="en-US" dirty="0"/>
          </a:p>
          <a:p>
            <a:r>
              <a:rPr lang="en-US" dirty="0"/>
              <a:t>Functional analysis of phenotype-related cells identified by PENCIL to get biological insights from the results</a:t>
            </a:r>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8</a:t>
            </a:fld>
            <a:endParaRPr lang="en-US"/>
          </a:p>
        </p:txBody>
      </p:sp>
    </p:spTree>
    <p:extLst>
      <p:ext uri="{BB962C8B-B14F-4D97-AF65-F5344CB8AC3E}">
        <p14:creationId xmlns:p14="http://schemas.microsoft.com/office/powerpoint/2010/main" val="1054214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Pipeline</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dirty="0"/>
              <a:t>Step 0: Raw data preprocessing, QC, normalization, cell annotation (use original annotation if provided with paper, e.g. GSE120575 CD8T)</a:t>
            </a:r>
          </a:p>
          <a:p>
            <a:r>
              <a:rPr lang="en-US" dirty="0"/>
              <a:t>Step 1: Add phenotype info. to Seurat object</a:t>
            </a:r>
          </a:p>
          <a:p>
            <a:r>
              <a:rPr lang="en-US" dirty="0"/>
              <a:t>Step 2: Subset to cell types of interest (e.g., CD4T, CD8T, B cells), and save to .h5ad</a:t>
            </a:r>
          </a:p>
          <a:p>
            <a:r>
              <a:rPr lang="en-US" dirty="0"/>
              <a:t>Step 3: Run PENCIL</a:t>
            </a:r>
          </a:p>
          <a:p>
            <a:r>
              <a:rPr lang="en-US" dirty="0"/>
              <a:t>Step 4: Downstream analysis of phenotype-related cells</a:t>
            </a:r>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9</a:t>
            </a:fld>
            <a:endParaRPr lang="en-US"/>
          </a:p>
        </p:txBody>
      </p:sp>
    </p:spTree>
    <p:extLst>
      <p:ext uri="{BB962C8B-B14F-4D97-AF65-F5344CB8AC3E}">
        <p14:creationId xmlns:p14="http://schemas.microsoft.com/office/powerpoint/2010/main" val="4149631684"/>
      </p:ext>
    </p:extLst>
  </p:cSld>
  <p:clrMapOvr>
    <a:masterClrMapping/>
  </p:clrMapOvr>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109420</TotalTime>
  <Words>1937</Words>
  <Application>Microsoft Macintosh PowerPoint</Application>
  <PresentationFormat>Widescreen</PresentationFormat>
  <Paragraphs>239</Paragraphs>
  <Slides>60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Times New Roman</vt:lpstr>
      <vt:lpstr>Office 主题</vt:lpstr>
      <vt:lpstr>Work Report  Reproducibility report of PENCIL</vt:lpstr>
      <vt:lpstr>PowerPoint Presentation</vt:lpstr>
      <vt:lpstr>PowerPoint Presentation</vt:lpstr>
      <vt:lpstr>PowerPoint Presentation</vt:lpstr>
      <vt:lpstr>PowerPoint Presentation</vt:lpstr>
      <vt:lpstr>PowerPoint Presentation</vt:lpstr>
      <vt:lpstr>PowerPoint Presentation</vt:lpstr>
      <vt:lpstr>To do list</vt:lpstr>
      <vt:lpstr>Pipeline</vt:lpstr>
      <vt:lpstr>Planned results for the manuscript</vt:lpstr>
      <vt:lpstr>Idea</vt:lpstr>
      <vt:lpstr>PowerPoint Presentation</vt:lpstr>
      <vt:lpstr>PowerPoint Presentation</vt:lpstr>
      <vt:lpstr>PowerPoint Presentation</vt:lpstr>
      <vt:lpstr>Logic and result of GSE200996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with relevant tools to find phenotype associated cells</vt:lpstr>
      <vt:lpstr>Comparison with relevant tools to find phenotype associated cells</vt:lpstr>
      <vt:lpstr>Comparison with relevant tools to find phenotype associated cells</vt:lpstr>
      <vt:lpstr>Other methods to find phenotype associated cells</vt:lpstr>
    </vt:vector>
  </TitlesOfParts>
  <Company>picb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report</dc:title>
  <dc:creator>Tiangen Chang</dc:creator>
  <cp:lastModifiedBy>Tiangen Chang (NIH/NCI)</cp:lastModifiedBy>
  <cp:revision>1846</cp:revision>
  <dcterms:created xsi:type="dcterms:W3CDTF">2022-01-17T23:31:35Z</dcterms:created>
  <dcterms:modified xsi:type="dcterms:W3CDTF">2023-07-16T23:59:53Z</dcterms:modified>
</cp:coreProperties>
</file>